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8" r:id="rId2"/>
    <p:sldId id="261" r:id="rId3"/>
    <p:sldId id="262" r:id="rId4"/>
    <p:sldId id="264" r:id="rId5"/>
    <p:sldId id="266" r:id="rId6"/>
    <p:sldId id="267" r:id="rId7"/>
    <p:sldId id="263" r:id="rId8"/>
    <p:sldId id="265" r:id="rId9"/>
    <p:sldId id="269" r:id="rId10"/>
    <p:sldId id="274" r:id="rId11"/>
    <p:sldId id="275" r:id="rId12"/>
    <p:sldId id="276" r:id="rId13"/>
    <p:sldId id="277" r:id="rId14"/>
    <p:sldId id="270" r:id="rId15"/>
    <p:sldId id="281" r:id="rId16"/>
    <p:sldId id="278" r:id="rId17"/>
    <p:sldId id="271" r:id="rId18"/>
    <p:sldId id="279" r:id="rId19"/>
    <p:sldId id="280" r:id="rId20"/>
    <p:sldId id="268" r:id="rId21"/>
    <p:sldId id="282" r:id="rId22"/>
    <p:sldId id="256" r:id="rId23"/>
    <p:sldId id="283" r:id="rId24"/>
    <p:sldId id="272" r:id="rId25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1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5" autoAdjust="0"/>
    <p:restoredTop sz="90413"/>
  </p:normalViewPr>
  <p:slideViewPr>
    <p:cSldViewPr snapToGrid="0" snapToObjects="1">
      <p:cViewPr varScale="1">
        <p:scale>
          <a:sx n="142" d="100"/>
          <a:sy n="142" d="100"/>
        </p:scale>
        <p:origin x="1152" y="160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C5B56-155A-8A4F-A200-15510EAC000D}" type="datetime1">
              <a:rPr lang="en-US" smtClean="0"/>
              <a:t>7/30/19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DA938-9C0B-3841-966A-9297D5C04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0931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19.tiff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tiff>
</file>

<file path=ppt/media/image7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232FE-02A3-6D41-B422-B15757ACBFED}" type="datetime1">
              <a:rPr lang="en-US" smtClean="0"/>
              <a:t>7/30/19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268CE-33B7-7549-BEF6-7F438D74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39167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 down vs. Bottom up</a:t>
            </a:r>
          </a:p>
          <a:p>
            <a:r>
              <a:rPr lang="en-US" dirty="0"/>
              <a:t>Boxes—why?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0232FE-02A3-6D41-B422-B15757ACBFED}" type="datetime1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268CE-33B7-7549-BEF6-7F438D74ABC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39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0232FE-02A3-6D41-B422-B15757ACBFED}" type="datetime1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268CE-33B7-7549-BEF6-7F438D74ABC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280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further explore this concept, consider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16. This plots the percentage of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metric each of the three terms contributed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metric against the number of partitions for the mean partitioning scheme(first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 in Table 3 with results displayed in Figure 15 (a)). As the number of partitions increases, the first term, which represents the number of partitions, begins to dominate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metric. Ocean data.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0232FE-02A3-6D41-B422-B15757ACBFED}" type="datetime1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268CE-33B7-7549-BEF6-7F438D74ABC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378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partitioning scenarios minimize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different combinations of weights, {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ω1, ω2, ω3}.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Asteroid data</a:t>
            </a:r>
          </a:p>
          <a:p>
            <a:endParaRPr lang="el-G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0232FE-02A3-6D41-B422-B15757ACBFED}" type="datetime1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268CE-33B7-7549-BEF6-7F438D74ABC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82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B77124-4AC4-9043-BD32-15A8992123A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68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-1371600" y="0"/>
            <a:ext cx="1371600" cy="2677650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WALK-IN SLIDE OPTION #1.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9" name="Picture 8" descr="LANL_allWHITE.ai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45314" y="321028"/>
            <a:ext cx="7542237" cy="3763219"/>
          </a:xfrm>
          <a:prstGeom prst="rect">
            <a:avLst/>
          </a:prstGeom>
        </p:spPr>
      </p:pic>
      <p:pic>
        <p:nvPicPr>
          <p:cNvPr id="13" name="Picture 12" descr="NNSA_80%.ai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104485" y="5291926"/>
            <a:ext cx="961301" cy="32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1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35303"/>
            <a:ext cx="7772400" cy="1989667"/>
          </a:xfrm>
        </p:spPr>
        <p:txBody>
          <a:bodyPr anchor="b"/>
          <a:lstStyle>
            <a:lvl1pPr algn="ctr">
              <a:defRPr sz="37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500"/>
            </a:lvl1pPr>
            <a:lvl2pPr marL="285835" indent="0" algn="ctr">
              <a:buNone/>
              <a:defRPr sz="1250"/>
            </a:lvl2pPr>
            <a:lvl3pPr marL="571670" indent="0" algn="ctr">
              <a:buNone/>
              <a:defRPr sz="1125"/>
            </a:lvl3pPr>
            <a:lvl4pPr marL="857506" indent="0" algn="ctr">
              <a:buNone/>
              <a:defRPr sz="1000"/>
            </a:lvl4pPr>
            <a:lvl5pPr marL="1143342" indent="0" algn="ctr">
              <a:buNone/>
              <a:defRPr sz="1000"/>
            </a:lvl5pPr>
            <a:lvl6pPr marL="1429177" indent="0" algn="ctr">
              <a:buNone/>
              <a:defRPr sz="1000"/>
            </a:lvl6pPr>
            <a:lvl7pPr marL="1715012" indent="0" algn="ctr">
              <a:buNone/>
              <a:defRPr sz="1000"/>
            </a:lvl7pPr>
            <a:lvl8pPr marL="2000847" indent="0" algn="ctr">
              <a:buNone/>
              <a:defRPr sz="1000"/>
            </a:lvl8pPr>
            <a:lvl9pPr marL="2286683" indent="0" algn="ctr">
              <a:buNone/>
              <a:defRPr sz="1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768DB-F059-464C-9DBC-D876F1288808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63CBE-0164-3C4E-9112-96C30CAB2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936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 - Photo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12" name="Picture 11" descr="NNSA_80%.ai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087553" y="5271918"/>
            <a:ext cx="961301" cy="321552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8467"/>
            <a:ext cx="5334000" cy="5266267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8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ight Triangle 4"/>
          <p:cNvSpPr/>
          <p:nvPr userDrawn="1"/>
        </p:nvSpPr>
        <p:spPr>
          <a:xfrm>
            <a:off x="5334000" y="-8467"/>
            <a:ext cx="3810000" cy="5257800"/>
          </a:xfrm>
          <a:custGeom>
            <a:avLst/>
            <a:gdLst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3810000 w 3810000"/>
              <a:gd name="connsiteY2" fmla="*/ 5257800 h 5257800"/>
              <a:gd name="connsiteX3" fmla="*/ 0 w 3810000"/>
              <a:gd name="connsiteY3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0" h="5257800">
                <a:moveTo>
                  <a:pt x="0" y="5257800"/>
                </a:moveTo>
                <a:lnTo>
                  <a:pt x="0" y="0"/>
                </a:lnTo>
                <a:cubicBezTo>
                  <a:pt x="16933" y="708378"/>
                  <a:pt x="59269" y="2737554"/>
                  <a:pt x="1193801" y="3911599"/>
                </a:cubicBezTo>
                <a:cubicBezTo>
                  <a:pt x="1899356" y="4580464"/>
                  <a:pt x="2791178" y="5012267"/>
                  <a:pt x="3810000" y="5257800"/>
                </a:cubicBezTo>
                <a:lnTo>
                  <a:pt x="0" y="5257800"/>
                </a:lnTo>
                <a:close/>
              </a:path>
            </a:pathLst>
          </a:custGeom>
          <a:solidFill>
            <a:srgbClr val="080419">
              <a:alpha val="3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884335" y="2743202"/>
            <a:ext cx="29717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Delivering science and technology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to protect our nation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and promote world stability</a:t>
            </a:r>
          </a:p>
          <a:p>
            <a:pPr algn="ctr"/>
            <a:endParaRPr lang="en-US" sz="1400" dirty="0">
              <a:solidFill>
                <a:srgbClr val="FFFFFF">
                  <a:alpha val="75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439333" y="2"/>
            <a:ext cx="1439333" cy="3231647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</a:t>
            </a:r>
            <a:r>
              <a:rPr lang="en-US" sz="1200" b="0" baseline="0" dirty="0">
                <a:solidFill>
                  <a:srgbClr val="000000"/>
                </a:solidFill>
              </a:rPr>
              <a:t>-IN </a:t>
            </a:r>
            <a:r>
              <a:rPr lang="en-US" sz="1200" b="0" dirty="0">
                <a:solidFill>
                  <a:srgbClr val="000000"/>
                </a:solidFill>
              </a:rPr>
              <a:t>SLIDE OPTION #2.</a:t>
            </a:r>
            <a:r>
              <a:rPr lang="en-US" sz="1200" b="0" baseline="0" dirty="0">
                <a:solidFill>
                  <a:srgbClr val="000000"/>
                </a:solidFill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sz="1200" dirty="0">
                <a:effectLst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only a high-resolution photograph.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5" name="Picture 14" descr="LANL_allWHITE.ai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582838" y="600428"/>
            <a:ext cx="3055811" cy="152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360360"/>
            <a:ext cx="9144000" cy="408124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"/>
            <a:ext cx="7772400" cy="1361134"/>
          </a:xfrm>
          <a:prstGeom prst="rect">
            <a:avLst/>
          </a:prstGeom>
        </p:spPr>
        <p:txBody>
          <a:bodyPr lIns="91433" tIns="45717" rIns="91433" bIns="45717" anchor="b"/>
          <a:lstStyle>
            <a:lvl1pPr algn="r">
              <a:defRPr sz="3200" b="0" i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b="1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143500" y="3165407"/>
            <a:ext cx="3543300" cy="606908"/>
          </a:xfrm>
          <a:prstGeom prst="rect">
            <a:avLst/>
          </a:prstGeom>
        </p:spPr>
        <p:txBody>
          <a:bodyPr vert="horz" lIns="91433" tIns="45717" rIns="91433" bIns="45717" anchor="b"/>
          <a:lstStyle>
            <a:lvl1pPr marL="0" indent="0" algn="r">
              <a:buNone/>
              <a:defRPr sz="2000" b="1">
                <a:solidFill>
                  <a:schemeClr val="tx1"/>
                </a:solidFill>
              </a:defRPr>
            </a:lvl1pPr>
            <a:lvl2pPr marL="457164" indent="0">
              <a:buNone/>
              <a:defRPr sz="2400" b="1">
                <a:solidFill>
                  <a:schemeClr val="tx1"/>
                </a:solidFill>
              </a:defRPr>
            </a:lvl2pPr>
            <a:lvl3pPr marL="914327" indent="0">
              <a:buNone/>
              <a:defRPr sz="2400" b="1">
                <a:solidFill>
                  <a:schemeClr val="tx1"/>
                </a:solidFill>
              </a:defRPr>
            </a:lvl3pPr>
            <a:lvl4pPr marL="1371491" indent="0">
              <a:buNone/>
              <a:defRPr sz="2400" b="1">
                <a:solidFill>
                  <a:schemeClr val="tx1"/>
                </a:solidFill>
              </a:defRPr>
            </a:lvl4pPr>
            <a:lvl5pPr marL="1828654" indent="0">
              <a:buNone/>
              <a:defRPr sz="2400" b="1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presenter(s)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3772967"/>
            <a:ext cx="3543300" cy="627160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914400" y="1360361"/>
            <a:ext cx="7772400" cy="90742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164" indent="0" algn="r">
              <a:buNone/>
              <a:defRPr sz="3600"/>
            </a:lvl2pPr>
            <a:lvl3pPr marL="914327" indent="0" algn="r">
              <a:buNone/>
              <a:defRPr sz="3600"/>
            </a:lvl3pPr>
            <a:lvl4pPr marL="1371491" indent="0" algn="r">
              <a:buNone/>
              <a:defRPr sz="3600"/>
            </a:lvl4pPr>
            <a:lvl5pPr marL="1828654" indent="0" algn="r">
              <a:buNone/>
              <a:defRPr sz="3600"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196668" y="5441602"/>
            <a:ext cx="1947333" cy="26340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8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add LA-UR# 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4572000" y="4989149"/>
            <a:ext cx="4572000" cy="452454"/>
            <a:chOff x="4572000" y="5026384"/>
            <a:chExt cx="4572000" cy="452454"/>
          </a:xfrm>
        </p:grpSpPr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4572000" y="5294172"/>
              <a:ext cx="4572000" cy="184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9pPr>
            </a:lstStyle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Arial" pitchFamily="34" charset="0"/>
                  <a:ea typeface="ＭＳ Ｐゴシック" pitchFamily="34" charset="-128"/>
                </a:rPr>
                <a:t>Managed by Triad National Security, LLC for the U.S. Department of Energy’s NNSA</a:t>
              </a:r>
            </a:p>
          </p:txBody>
        </p:sp>
        <p:pic>
          <p:nvPicPr>
            <p:cNvPr id="21" name="Picture 20" descr="NNSA_80%.ai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9116" t="44234" r="25200" b="40485"/>
            <a:stretch/>
          </p:blipFill>
          <p:spPr>
            <a:xfrm>
              <a:off x="8087551" y="5026384"/>
              <a:ext cx="961301" cy="321552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1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agenda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695E-3847-284B-804A-F0C0441E204C}" type="datetime1">
              <a:rPr lang="en-US" smtClean="0"/>
              <a:t>7/30/19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31268" y="943030"/>
            <a:ext cx="0" cy="43284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2895601" y="943031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895601" y="1568548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location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943030"/>
            <a:ext cx="38862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52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20149"/>
            <a:ext cx="8229600" cy="820911"/>
          </a:xfrm>
          <a:prstGeom prst="rect">
            <a:avLst/>
          </a:prstGeom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6442-326F-BF43-9512-C754596C1A34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628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828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-9470"/>
            <a:ext cx="8229600" cy="952500"/>
          </a:xfrm>
          <a:prstGeom prst="rect">
            <a:avLst/>
          </a:prstGeom>
        </p:spPr>
        <p:txBody>
          <a:bodyPr vert="horz"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497D45A-E2C2-5444-8727-94AA467EBF1A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>
                <a:solidFill>
                  <a:srgbClr val="FFFFFF"/>
                </a:solidFill>
              </a:defRPr>
            </a:lvl1pPr>
            <a:lvl2pPr marL="346075" indent="-171450">
              <a:defRPr sz="1800">
                <a:solidFill>
                  <a:srgbClr val="FFFFFF"/>
                </a:solidFill>
              </a:defRPr>
            </a:lvl2pPr>
            <a:lvl3pPr marL="515938" indent="-173038">
              <a:defRPr sz="1600">
                <a:solidFill>
                  <a:srgbClr val="FFFFFF"/>
                </a:solidFill>
              </a:defRPr>
            </a:lvl3pPr>
            <a:lvl4pPr marL="685800" indent="-173038">
              <a:defRPr sz="1400">
                <a:solidFill>
                  <a:srgbClr val="FFFFFF"/>
                </a:solidFill>
              </a:defRPr>
            </a:lvl4pPr>
            <a:lvl5pPr marL="855663" indent="-174625"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0828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19853"/>
            <a:ext cx="9144000" cy="50908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D5A60-AEBD-CD41-AE13-C139EF5F076B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19852"/>
            <a:ext cx="8229600" cy="50106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199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229309"/>
            <a:ext cx="9144000" cy="5256829"/>
          </a:xfrm>
          <a:prstGeom prst="rect">
            <a:avLst/>
          </a:prstGeom>
        </p:spPr>
        <p:txBody>
          <a:bodyPr vert="horz" lIns="91433" tIns="45717" rIns="91433" bIns="45717" anchor="ctr"/>
          <a:lstStyle>
            <a:lvl1pPr marL="0" marR="0" indent="0" algn="ctr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500" smtClean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875329" y="3046995"/>
            <a:ext cx="5393342" cy="461659"/>
          </a:xfrm>
          <a:prstGeom prst="rect">
            <a:avLst/>
          </a:prstGeom>
          <a:noFill/>
        </p:spPr>
        <p:txBody>
          <a:bodyPr vert="horz" wrap="square" lIns="91433" tIns="45717" rIns="91433" bIns="45717">
            <a:spAutoFit/>
          </a:bodyPr>
          <a:lstStyle>
            <a:lvl1pPr algn="ctr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statement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-117070" y="1114871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450791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786711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2122632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1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335921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727310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58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51D7D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-1" y="5409848"/>
            <a:ext cx="3310467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004050" y="5409848"/>
            <a:ext cx="2133600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33415E80-817E-41B3-A1DB-15C0B125CF72}" type="datetime1">
              <a:rPr lang="en-US" smtClean="0"/>
              <a:pPr/>
              <a:t>7/30/19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117070" y="1238744"/>
            <a:ext cx="101168" cy="373246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-117070" y="1611989"/>
            <a:ext cx="101168" cy="373246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-117070" y="1985234"/>
            <a:ext cx="101168" cy="373246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-117070" y="2358479"/>
            <a:ext cx="101168" cy="373246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-117070" y="0"/>
            <a:ext cx="101168" cy="373246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-117070" y="373245"/>
            <a:ext cx="101168" cy="373246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-117070" y="808120"/>
            <a:ext cx="101168" cy="373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-635000" y="-2"/>
            <a:ext cx="51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1" dirty="0">
                <a:solidFill>
                  <a:srgbClr val="0D0C2E"/>
                </a:solidFill>
              </a:rPr>
              <a:t>NOTE:</a:t>
            </a:r>
          </a:p>
          <a:p>
            <a:pPr algn="r"/>
            <a:r>
              <a:rPr lang="en-US" sz="800" dirty="0">
                <a:solidFill>
                  <a:srgbClr val="0D0C2E"/>
                </a:solidFill>
              </a:rPr>
              <a:t>This is</a:t>
            </a:r>
            <a:r>
              <a:rPr lang="en-US" sz="800" baseline="0" dirty="0">
                <a:solidFill>
                  <a:srgbClr val="0D0C2E"/>
                </a:solidFill>
              </a:rPr>
              <a:t> the lab color palette.</a:t>
            </a:r>
            <a:endParaRPr lang="en-US" sz="800" baseline="0" dirty="0">
              <a:solidFill>
                <a:srgbClr val="0D0C2E"/>
              </a:solidFill>
              <a:latin typeface="Wingdings"/>
              <a:ea typeface="Wingdings"/>
              <a:cs typeface="Wingdings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34279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49" r:id="rId3"/>
    <p:sldLayoutId id="2147483673" r:id="rId4"/>
    <p:sldLayoutId id="2147483671" r:id="rId5"/>
    <p:sldLayoutId id="2147483650" r:id="rId6"/>
    <p:sldLayoutId id="2147483660" r:id="rId7"/>
    <p:sldLayoutId id="2147483674" r:id="rId8"/>
    <p:sldLayoutId id="2147483677" r:id="rId9"/>
    <p:sldLayoutId id="2147483678" r:id="rId10"/>
  </p:sldLayoutIdLst>
  <p:hf sldNum="0" hdr="0"/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/>
        <a:buChar char="•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03225" indent="-17145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73038" algn="l" defTabSz="4572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54075" indent="-173038" algn="l" defTabSz="4572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87438" indent="-174625" algn="l" defTabSz="457200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9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Choosing the Best Partition for the Output from a Large-Scale Simulation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6894" y="2002700"/>
            <a:ext cx="9090212" cy="606908"/>
          </a:xfrm>
        </p:spPr>
        <p:txBody>
          <a:bodyPr/>
          <a:lstStyle/>
          <a:p>
            <a:r>
              <a:rPr lang="en-US" sz="2400" dirty="0"/>
              <a:t>Emily Casleton*, Chelsea </a:t>
            </a:r>
            <a:r>
              <a:rPr lang="en-US" sz="2400" dirty="0" err="1"/>
              <a:t>Challacombe</a:t>
            </a:r>
            <a:r>
              <a:rPr lang="en-US" sz="2400" baseline="30000" dirty="0"/>
              <a:t>†</a:t>
            </a:r>
            <a:r>
              <a:rPr lang="en-US" sz="2400" dirty="0"/>
              <a:t>, Jonathan Woodring</a:t>
            </a:r>
            <a:r>
              <a:rPr lang="en-US" sz="2400" baseline="30000" dirty="0"/>
              <a:t>‡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5459269" y="2848594"/>
            <a:ext cx="3543300" cy="627160"/>
          </a:xfrm>
        </p:spPr>
        <p:txBody>
          <a:bodyPr/>
          <a:lstStyle/>
          <a:p>
            <a:r>
              <a:rPr lang="en-US" dirty="0"/>
              <a:t>August 1, 2019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LA-UR-19-27351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60B6B514-880E-8B4C-AB25-80A5474251D9}"/>
              </a:ext>
            </a:extLst>
          </p:cNvPr>
          <p:cNvSpPr txBox="1">
            <a:spLocks/>
          </p:cNvSpPr>
          <p:nvPr/>
        </p:nvSpPr>
        <p:spPr>
          <a:xfrm>
            <a:off x="3693459" y="3850939"/>
            <a:ext cx="5309110" cy="990847"/>
          </a:xfrm>
          <a:prstGeom prst="rect">
            <a:avLst/>
          </a:prstGeom>
        </p:spPr>
        <p:txBody>
          <a:bodyPr vert="horz" lIns="91433" tIns="45717" rIns="91433" bIns="45717" anchor="b"/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4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27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1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54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*Statistical Sciences, LANL</a:t>
            </a:r>
          </a:p>
          <a:p>
            <a:r>
              <a:rPr lang="en-US" sz="1600" baseline="30000" dirty="0"/>
              <a:t>†</a:t>
            </a:r>
            <a:r>
              <a:rPr lang="en-US" sz="1600" dirty="0"/>
              <a:t>University of California-San Diego</a:t>
            </a:r>
          </a:p>
          <a:p>
            <a:r>
              <a:rPr lang="en-US" sz="1600" baseline="30000" dirty="0"/>
              <a:t>‡</a:t>
            </a:r>
            <a:r>
              <a:rPr lang="en-US" sz="1600" dirty="0"/>
              <a:t>Computational Physics and Methods, LANL</a:t>
            </a:r>
          </a:p>
        </p:txBody>
      </p:sp>
    </p:spTree>
    <p:extLst>
      <p:ext uri="{BB962C8B-B14F-4D97-AF65-F5344CB8AC3E}">
        <p14:creationId xmlns:p14="http://schemas.microsoft.com/office/powerpoint/2010/main" val="826197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DD820-8799-BF4D-8759-5F5EDED22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metric is implemented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9A4737-6491-B74E-B90C-95D64ADB2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84D308-7C04-444F-9AE5-98C87FCBE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056856-0177-554D-A7C6-A85949CE7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Scientists runs a few runs of simulation.</a:t>
            </a:r>
          </a:p>
          <a:p>
            <a:pPr lvl="1"/>
            <a:r>
              <a:rPr lang="en-US" dirty="0"/>
              <a:t>Try out a few partitioning schemes</a:t>
            </a:r>
          </a:p>
          <a:p>
            <a:pPr lvl="1"/>
            <a:r>
              <a:rPr lang="en-US" dirty="0"/>
              <a:t>Choose the most appropriate for the dataset</a:t>
            </a:r>
          </a:p>
          <a:p>
            <a:r>
              <a:rPr lang="en-US" dirty="0"/>
              <a:t>In-Situ Assessment:</a:t>
            </a:r>
          </a:p>
          <a:p>
            <a:pPr lvl="1"/>
            <a:r>
              <a:rPr lang="en-US" dirty="0"/>
              <a:t>Used in a similar manner to control charts</a:t>
            </a:r>
          </a:p>
          <a:p>
            <a:pPr lvl="1"/>
            <a:r>
              <a:rPr lang="en-US" dirty="0"/>
              <a:t>Can flag when the partitioning storage is “not in control”, outside acceptable bounds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756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D881C-2B12-8746-9AFA-159604C49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#1: Cosmology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798512-06C4-D541-82B7-EBE9A8C65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CDEF53-BA9D-7C40-8918-4A1E5A9E8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39EF2FA-699C-0B48-8D70-86516A390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22860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Large-N body simulation of dark matter physics from the Road Runner Universe MC</a:t>
            </a:r>
            <a:r>
              <a:rPr lang="en-US" baseline="30000" dirty="0"/>
              <a:t>3</a:t>
            </a:r>
            <a:r>
              <a:rPr lang="en-US" dirty="0"/>
              <a:t> </a:t>
            </a:r>
          </a:p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r>
              <a:rPr lang="en" dirty="0"/>
              <a:t>Variable of interest: x direction velocity</a:t>
            </a:r>
            <a:endParaRPr lang="en-US" dirty="0"/>
          </a:p>
          <a:p>
            <a:pPr marL="457200" lvl="0" indent="-228600">
              <a:lnSpc>
                <a:spcPct val="150000"/>
              </a:lnSpc>
              <a:spcBef>
                <a:spcPts val="0"/>
              </a:spcBef>
            </a:pPr>
            <a:r>
              <a:rPr lang="en" dirty="0"/>
              <a:t>One time step:</a:t>
            </a:r>
          </a:p>
          <a:p>
            <a:pPr marL="631825" lvl="1" indent="-228600">
              <a:lnSpc>
                <a:spcPct val="150000"/>
              </a:lnSpc>
              <a:spcBef>
                <a:spcPts val="0"/>
              </a:spcBef>
            </a:pPr>
            <a:r>
              <a:rPr lang="en" dirty="0"/>
              <a:t>64 billion particles</a:t>
            </a:r>
          </a:p>
          <a:p>
            <a:pPr marL="631825" lvl="1" indent="-228600">
              <a:lnSpc>
                <a:spcPct val="150000"/>
              </a:lnSpc>
              <a:spcBef>
                <a:spcPts val="0"/>
              </a:spcBef>
            </a:pPr>
            <a:r>
              <a:rPr lang="en" dirty="0"/>
              <a:t>2.3 TB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66861C-AD20-8747-947B-2F3EC50ED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11" t="18603" r="12647" b="14044"/>
          <a:stretch/>
        </p:blipFill>
        <p:spPr>
          <a:xfrm>
            <a:off x="4572000" y="2298737"/>
            <a:ext cx="3637180" cy="31111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B0870-29D2-A14F-BC99-30CA746230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353" t="13603" b="16104"/>
          <a:stretch/>
        </p:blipFill>
        <p:spPr>
          <a:xfrm>
            <a:off x="8209180" y="1950496"/>
            <a:ext cx="833717" cy="332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96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181">
            <a:extLst>
              <a:ext uri="{FF2B5EF4-FFF2-40B4-BE49-F238E27FC236}">
                <a16:creationId xmlns:a16="http://schemas.microsoft.com/office/drawing/2014/main" id="{D8D269A4-4482-3C4B-8808-4DEAF7F93C8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0991" t="4753" b="6715"/>
          <a:stretch/>
        </p:blipFill>
        <p:spPr>
          <a:xfrm>
            <a:off x="5055780" y="1938363"/>
            <a:ext cx="4088220" cy="347148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336077-07E9-CF46-894E-DFD52B1F9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#2: Ocean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0298DA-17EE-4649-8A93-7F99681D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DC451E-DF27-C34B-B8FB-AB22375ED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D9B247-9098-3A4D-92BE-10A9D38BF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for Prediction Across Scales-Ocean (MPAS-O)</a:t>
            </a:r>
          </a:p>
          <a:p>
            <a:r>
              <a:rPr lang="en-US" dirty="0"/>
              <a:t>Environmental simulation codes for the purpose of studying anthropogenic climate change</a:t>
            </a:r>
          </a:p>
          <a:p>
            <a:r>
              <a:rPr lang="en-US" dirty="0"/>
              <a:t>Can resolve various resolutions in a single simulation</a:t>
            </a:r>
          </a:p>
          <a:p>
            <a:r>
              <a:rPr lang="en-US" dirty="0"/>
              <a:t>Variable of interest: temperature</a:t>
            </a:r>
          </a:p>
          <a:p>
            <a:r>
              <a:rPr lang="en-US" dirty="0"/>
              <a:t>One time step:</a:t>
            </a:r>
          </a:p>
          <a:p>
            <a:pPr lvl="1"/>
            <a:r>
              <a:rPr lang="en-US" dirty="0"/>
              <a:t>3.7 million horizonal cells</a:t>
            </a:r>
          </a:p>
          <a:p>
            <a:pPr lvl="1"/>
            <a:r>
              <a:rPr lang="en-US" dirty="0"/>
              <a:t>100 layers</a:t>
            </a:r>
          </a:p>
          <a:p>
            <a:pPr lvl="1"/>
            <a:r>
              <a:rPr lang="en-US" dirty="0"/>
              <a:t>90 GB</a:t>
            </a:r>
          </a:p>
        </p:txBody>
      </p:sp>
    </p:spTree>
    <p:extLst>
      <p:ext uri="{BB962C8B-B14F-4D97-AF65-F5344CB8AC3E}">
        <p14:creationId xmlns:p14="http://schemas.microsoft.com/office/powerpoint/2010/main" val="2116529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C36224E-26C4-704A-9D74-B12A8FED77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176" t="13309" b="15809"/>
          <a:stretch/>
        </p:blipFill>
        <p:spPr>
          <a:xfrm>
            <a:off x="8281770" y="1903700"/>
            <a:ext cx="810060" cy="30503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000882-FBCD-094E-9664-D8F1E0D42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#3: Asteroid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3D35C6-B1FE-3041-8942-B8FA72CB6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AFFDC8-BD8C-5B47-A465-A3DA076B3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29BA87-9693-F04F-8D14-BB8AA86F7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Entry of the asteroid into atmosphere can be simulated using </a:t>
            </a:r>
            <a:r>
              <a:rPr lang="en-US" dirty="0" err="1"/>
              <a:t>xRAGE</a:t>
            </a:r>
            <a:r>
              <a:rPr lang="en-US" dirty="0"/>
              <a:t>, a multi-physics, parallel Eulerian hydrodynamics code</a:t>
            </a:r>
          </a:p>
          <a:p>
            <a:pPr lvl="1"/>
            <a:r>
              <a:rPr lang="en-US" dirty="0"/>
              <a:t>ASC program at LANL</a:t>
            </a:r>
          </a:p>
          <a:p>
            <a:r>
              <a:rPr lang="en-US" dirty="0"/>
              <a:t>One time step</a:t>
            </a:r>
          </a:p>
          <a:p>
            <a:pPr lvl="1"/>
            <a:r>
              <a:rPr lang="en-US" dirty="0"/>
              <a:t>160,862,898 rows</a:t>
            </a:r>
          </a:p>
          <a:p>
            <a:pPr lvl="1"/>
            <a:r>
              <a:rPr lang="en-US" dirty="0"/>
              <a:t>20 GB</a:t>
            </a:r>
          </a:p>
          <a:p>
            <a:r>
              <a:rPr lang="en-US" dirty="0"/>
              <a:t>Variable of interest: temperature</a:t>
            </a: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979553-FFBD-114C-9F49-EDAC3C8A5A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11" t="23309" r="16176" b="14338"/>
          <a:stretch/>
        </p:blipFill>
        <p:spPr>
          <a:xfrm>
            <a:off x="4377265" y="1739152"/>
            <a:ext cx="4076451" cy="337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481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20E6-267D-5641-84F4-526FE4B1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Summary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638F9-8541-8748-B0C5-107E1FBC5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DCAEBD-7700-844D-A93E-C06A7B369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29716D5-FB5B-CD48-A797-8CFBCEE46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098406"/>
              </p:ext>
            </p:extLst>
          </p:nvPr>
        </p:nvGraphicFramePr>
        <p:xfrm>
          <a:off x="368187" y="1486529"/>
          <a:ext cx="8168708" cy="3166284"/>
        </p:xfrm>
        <a:graphic>
          <a:graphicData uri="http://schemas.openxmlformats.org/drawingml/2006/table">
            <a:tbl>
              <a:tblPr firstRow="1" firstCol="1" bandRow="1"/>
              <a:tblGrid>
                <a:gridCol w="1538551">
                  <a:extLst>
                    <a:ext uri="{9D8B030D-6E8A-4147-A177-3AD203B41FA5}">
                      <a16:colId xmlns:a16="http://schemas.microsoft.com/office/drawing/2014/main" val="3372168827"/>
                    </a:ext>
                  </a:extLst>
                </a:gridCol>
                <a:gridCol w="4621186">
                  <a:extLst>
                    <a:ext uri="{9D8B030D-6E8A-4147-A177-3AD203B41FA5}">
                      <a16:colId xmlns:a16="http://schemas.microsoft.com/office/drawing/2014/main" val="2878489705"/>
                    </a:ext>
                  </a:extLst>
                </a:gridCol>
                <a:gridCol w="2008971">
                  <a:extLst>
                    <a:ext uri="{9D8B030D-6E8A-4147-A177-3AD203B41FA5}">
                      <a16:colId xmlns:a16="http://schemas.microsoft.com/office/drawing/2014/main" val="1579102195"/>
                    </a:ext>
                  </a:extLst>
                </a:gridCol>
              </a:tblGrid>
              <a:tr h="57643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Variable of Interest</a:t>
                      </a:r>
                      <a:endParaRPr lang="en-US" sz="2000" dirty="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Size of raw data (number of rows)</a:t>
                      </a:r>
                      <a:endParaRPr lang="en-US" sz="200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6285604"/>
                  </a:ext>
                </a:extLst>
              </a:tr>
              <a:tr h="73718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Cosmology</a:t>
                      </a:r>
                      <a:endParaRPr lang="en-US" sz="2000" dirty="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Velocity in the x-direction</a:t>
                      </a:r>
                      <a:endParaRPr lang="en-US" sz="2000" dirty="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32,768</a:t>
                      </a:r>
                      <a:endParaRPr lang="en-US" sz="2000" dirty="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631394"/>
                  </a:ext>
                </a:extLst>
              </a:tr>
              <a:tr h="73718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Ocean</a:t>
                      </a:r>
                      <a:endParaRPr lang="en-US" sz="2000" dirty="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Temperature of the water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57,536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7354511"/>
                  </a:ext>
                </a:extLst>
              </a:tr>
              <a:tr h="73718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Asteroid</a:t>
                      </a:r>
                      <a:endParaRPr lang="en-US" sz="2000" dirty="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Temperature of asteroid in electron volts</a:t>
                      </a:r>
                      <a:endParaRPr lang="en-US" sz="2000" dirty="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13,253,253</a:t>
                      </a:r>
                      <a:endParaRPr lang="en-US" sz="2000" dirty="0">
                        <a:effectLst/>
                        <a:latin typeface="+mj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799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2851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E8FFC-0EF0-4B4D-872F-CD9EBC9FD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Study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276EE-C7E4-9C40-87CD-0CF3FB79F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EEB17B-AB6A-F342-BB85-9D02DAF5A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16626AE-D2CA-3046-8AE5-A0E469D897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4149203"/>
              </p:ext>
            </p:extLst>
          </p:nvPr>
        </p:nvGraphicFramePr>
        <p:xfrm>
          <a:off x="118110" y="820912"/>
          <a:ext cx="8945208" cy="4505652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518657">
                  <a:extLst>
                    <a:ext uri="{9D8B030D-6E8A-4147-A177-3AD203B41FA5}">
                      <a16:colId xmlns:a16="http://schemas.microsoft.com/office/drawing/2014/main" val="3229018611"/>
                    </a:ext>
                  </a:extLst>
                </a:gridCol>
                <a:gridCol w="1953947">
                  <a:extLst>
                    <a:ext uri="{9D8B030D-6E8A-4147-A177-3AD203B41FA5}">
                      <a16:colId xmlns:a16="http://schemas.microsoft.com/office/drawing/2014/main" val="3014809253"/>
                    </a:ext>
                  </a:extLst>
                </a:gridCol>
                <a:gridCol w="2236302">
                  <a:extLst>
                    <a:ext uri="{9D8B030D-6E8A-4147-A177-3AD203B41FA5}">
                      <a16:colId xmlns:a16="http://schemas.microsoft.com/office/drawing/2014/main" val="1842113660"/>
                    </a:ext>
                  </a:extLst>
                </a:gridCol>
                <a:gridCol w="2236302">
                  <a:extLst>
                    <a:ext uri="{9D8B030D-6E8A-4147-A177-3AD203B41FA5}">
                      <a16:colId xmlns:a16="http://schemas.microsoft.com/office/drawing/2014/main" val="1874404161"/>
                    </a:ext>
                  </a:extLst>
                </a:gridCol>
              </a:tblGrid>
              <a:tr h="5690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Mean Partitioning Scheme</a:t>
                      </a:r>
                      <a:endParaRPr lang="en-US" sz="16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Median Partitioning Scheme</a:t>
                      </a:r>
                      <a:endParaRPr lang="en-US" sz="16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Midpoint Partitioning Scheme</a:t>
                      </a:r>
                      <a:endParaRPr lang="en-US" sz="16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26329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8600" marR="0" indent="-2286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AutoNum type="arabicPeriod"/>
                      </a:pPr>
                      <a:r>
                        <a:rPr lang="en-US" sz="1400" dirty="0">
                          <a:effectLst/>
                        </a:rPr>
                        <a:t>Splitting variables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    Cosmology/Asteroid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    Ocean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indent="-2286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AutoNum type="arabicPeriod"/>
                      </a:pPr>
                      <a:endParaRPr lang="en-US" sz="1400" dirty="0">
                        <a:effectLst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x,y,z</a:t>
                      </a:r>
                      <a:endParaRPr lang="en-US" sz="1400" dirty="0">
                        <a:effectLst/>
                      </a:endParaRPr>
                    </a:p>
                    <a:p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lat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long, ocean depth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effectLst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x,y,z</a:t>
                      </a:r>
                      <a:endParaRPr lang="en-US" sz="1400" dirty="0">
                        <a:effectLst/>
                      </a:endParaRPr>
                    </a:p>
                    <a:p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lat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long, ocean depth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endParaRPr lang="en-US" sz="1400" dirty="0">
                        <a:effectLst/>
                        <a:latin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x,y,z</a:t>
                      </a:r>
                      <a:endParaRPr lang="en-US" sz="1400" dirty="0">
                        <a:effectLst/>
                      </a:endParaRPr>
                    </a:p>
                    <a:p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lat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long, ocean depth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5259773"/>
                  </a:ext>
                </a:extLst>
              </a:tr>
              <a:tr h="28453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2.  Cycle 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Round robin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Round robin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Round robin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3807342"/>
                  </a:ext>
                </a:extLst>
              </a:tr>
              <a:tr h="3466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3. Partition Location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Mean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Median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Midpoint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3610449"/>
                  </a:ext>
                </a:extLst>
              </a:tr>
              <a:tr h="59132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effectLst/>
                        </a:rPr>
                        <a:t>4. Stopping Criteria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    Cosmology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    Ocean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    Asteroid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endParaRPr lang="en-US" sz="1400" dirty="0">
                        <a:effectLst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Cell count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Cell count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Maximum Range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endParaRPr lang="en-US" sz="1400" dirty="0">
                        <a:effectLst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Cell count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Cell count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Maximum Range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Cell count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Cell count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Maximum Range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4590642"/>
                  </a:ext>
                </a:extLst>
              </a:tr>
              <a:tr h="3159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5. Partition Representation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Mean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Median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Midpoint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60014561"/>
                  </a:ext>
                </a:extLst>
              </a:tr>
              <a:tr h="295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6. Error Representation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Mean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Mean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Mean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2204380"/>
                  </a:ext>
                </a:extLst>
              </a:tr>
              <a:tr h="28453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effectLst/>
                        </a:rPr>
                        <a:t>7. ω</a:t>
                      </a:r>
                      <a:r>
                        <a:rPr lang="en-US" sz="1400" baseline="-25000" dirty="0">
                          <a:effectLst/>
                        </a:rPr>
                        <a:t>1</a:t>
                      </a:r>
                      <a:r>
                        <a:rPr lang="en-US" sz="1400" dirty="0">
                          <a:effectLst/>
                        </a:rPr>
                        <a:t>, ω</a:t>
                      </a:r>
                      <a:r>
                        <a:rPr lang="en-US" sz="1400" baseline="-25000" dirty="0">
                          <a:effectLst/>
                        </a:rPr>
                        <a:t>2</a:t>
                      </a:r>
                      <a:r>
                        <a:rPr lang="en-US" sz="1400" dirty="0">
                          <a:effectLst/>
                        </a:rPr>
                        <a:t>, ω</a:t>
                      </a:r>
                      <a:r>
                        <a:rPr lang="en-US" sz="1400" baseline="-25000" dirty="0">
                          <a:effectLst/>
                        </a:rPr>
                        <a:t>3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   Cosmology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    Ocean/Asteroid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endParaRPr lang="en-US" sz="1400" dirty="0">
                        <a:effectLst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0.25, 0.25, 0.5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0.1, 0.1, 0.8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endParaRPr lang="en-US" sz="1400" dirty="0">
                        <a:effectLst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0.25, 0.25, 0.5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0.1, 0.1, 0.8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0.25, 0.25, 0.5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Tx/>
                        <a:buNone/>
                      </a:pPr>
                      <a:r>
                        <a:rPr lang="en-US" sz="1400" dirty="0">
                          <a:effectLst/>
                        </a:rPr>
                        <a:t>0.1, 0.1, 0.8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3074961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9E911F1D-328D-DF44-A7C0-C01F8FFBE614}"/>
              </a:ext>
            </a:extLst>
          </p:cNvPr>
          <p:cNvSpPr/>
          <p:nvPr/>
        </p:nvSpPr>
        <p:spPr>
          <a:xfrm>
            <a:off x="2321860" y="2277035"/>
            <a:ext cx="5862916" cy="6992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2439E1D-A3B2-0045-A9C7-7252A6DF8127}"/>
              </a:ext>
            </a:extLst>
          </p:cNvPr>
          <p:cNvSpPr/>
          <p:nvPr/>
        </p:nvSpPr>
        <p:spPr>
          <a:xfrm>
            <a:off x="2339790" y="3648635"/>
            <a:ext cx="5862916" cy="6992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054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19BD2A3-0E7E-A14B-B7AE-635D26B4A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18" y="1918522"/>
            <a:ext cx="3386284" cy="26517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037E4C-C508-474E-95AE-CDD795230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385" y="1918522"/>
            <a:ext cx="3523231" cy="26517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BFB6B3-F470-D748-B486-DA6C24EE9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Results-Different partitioning schemes and stopping criteria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38F858-D443-9D47-B437-4FF3A7F92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04219A-EBF9-3844-8961-126C60281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C52B08-AD8E-C148-B70B-D543BFAA57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751" y="1886627"/>
            <a:ext cx="3523231" cy="26517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6F96D0-FC0D-A649-8E69-383F8A4DACF2}"/>
              </a:ext>
            </a:extLst>
          </p:cNvPr>
          <p:cNvSpPr txBox="1"/>
          <p:nvPr/>
        </p:nvSpPr>
        <p:spPr>
          <a:xfrm>
            <a:off x="5842058" y="1541217"/>
            <a:ext cx="237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Asteroid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3BC446-D921-4A40-A6E3-90EF77EC6EE3}"/>
              </a:ext>
            </a:extLst>
          </p:cNvPr>
          <p:cNvSpPr txBox="1"/>
          <p:nvPr/>
        </p:nvSpPr>
        <p:spPr>
          <a:xfrm>
            <a:off x="3093692" y="1533243"/>
            <a:ext cx="237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Ocean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413D92-1776-DA44-8396-2E56FD4301F8}"/>
              </a:ext>
            </a:extLst>
          </p:cNvPr>
          <p:cNvSpPr txBox="1"/>
          <p:nvPr/>
        </p:nvSpPr>
        <p:spPr>
          <a:xfrm>
            <a:off x="465702" y="1552061"/>
            <a:ext cx="237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Cosmology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EA2A17-300C-D147-8C44-D99BE474CE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319" t="33160" b="19669"/>
          <a:stretch/>
        </p:blipFill>
        <p:spPr>
          <a:xfrm rot="16200000">
            <a:off x="-23551" y="3012884"/>
            <a:ext cx="485523" cy="2394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3F9128-38DE-3A4B-B654-C7B8F3AE2F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319" t="33160" b="19669"/>
          <a:stretch/>
        </p:blipFill>
        <p:spPr>
          <a:xfrm rot="16200000">
            <a:off x="2569001" y="2964332"/>
            <a:ext cx="485523" cy="2394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03720EF-3B9F-274B-95C3-F592917C50B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319" t="33160" b="19669"/>
          <a:stretch/>
        </p:blipFill>
        <p:spPr>
          <a:xfrm rot="16200000">
            <a:off x="5316737" y="2964332"/>
            <a:ext cx="485523" cy="23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56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EF05C-5443-144D-843F-135B8CCCB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Percentage each term contributes to the metric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3D6013-31A1-394C-B064-2CA71E37A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E19283-F2F4-5141-9588-AB34C491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F55FEF-636D-404A-B8A8-702AD82FF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933" y="849259"/>
            <a:ext cx="6021711" cy="45322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CE55FF-EACC-024A-9E88-B5AF377C6D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319" t="33160" b="19669"/>
          <a:stretch/>
        </p:blipFill>
        <p:spPr>
          <a:xfrm rot="16200000">
            <a:off x="1325799" y="2401051"/>
            <a:ext cx="643859" cy="3175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158532-7DD0-1D48-BD88-0F9592CC3AA6}"/>
              </a:ext>
            </a:extLst>
          </p:cNvPr>
          <p:cNvSpPr txBox="1"/>
          <p:nvPr/>
        </p:nvSpPr>
        <p:spPr>
          <a:xfrm>
            <a:off x="4060219" y="3115380"/>
            <a:ext cx="19819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Minimum 𝚺PM </a:t>
            </a:r>
          </a:p>
          <a:p>
            <a:r>
              <a:rPr lang="en-US" dirty="0"/>
              <a:t>term1 = 0.46 </a:t>
            </a:r>
          </a:p>
          <a:p>
            <a:r>
              <a:rPr lang="en-US" dirty="0"/>
              <a:t>term2 = 0.32 </a:t>
            </a:r>
          </a:p>
          <a:p>
            <a:r>
              <a:rPr lang="en-US" dirty="0"/>
              <a:t>term3 = 0.20</a:t>
            </a:r>
          </a:p>
          <a:p>
            <a:endParaRPr lang="en-US" dirty="0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4279BBDE-22F9-5A4B-BCE3-B47FE67087BD}"/>
              </a:ext>
            </a:extLst>
          </p:cNvPr>
          <p:cNvSpPr/>
          <p:nvPr/>
        </p:nvSpPr>
        <p:spPr>
          <a:xfrm rot="3468245">
            <a:off x="3814290" y="3270235"/>
            <a:ext cx="222898" cy="373427"/>
          </a:xfrm>
          <a:prstGeom prst="down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036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BC4A2A-ADFB-F746-BC40-2E01761628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04" t="14365" r="16013" b="19529"/>
          <a:stretch/>
        </p:blipFill>
        <p:spPr>
          <a:xfrm>
            <a:off x="3944471" y="878581"/>
            <a:ext cx="5193179" cy="44573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48D7FA-A381-1F42-9E03-CCD1931E0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966"/>
            <a:ext cx="8229600" cy="820911"/>
          </a:xfrm>
        </p:spPr>
        <p:txBody>
          <a:bodyPr/>
          <a:lstStyle/>
          <a:p>
            <a:r>
              <a:rPr lang="en-US" dirty="0"/>
              <a:t>Exploration of weights: Sensitivity of Solution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3DBB0C-059C-744A-9275-AD8226B26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7D92A6-40AF-3045-A661-0F1FE2FF8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79B930-5365-4542-ACD3-FDED13345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3030"/>
            <a:ext cx="3827929" cy="4328440"/>
          </a:xfrm>
        </p:spPr>
        <p:txBody>
          <a:bodyPr/>
          <a:lstStyle/>
          <a:p>
            <a:r>
              <a:rPr lang="en-US" dirty="0"/>
              <a:t>105 partitioning schemes </a:t>
            </a:r>
          </a:p>
          <a:p>
            <a:r>
              <a:rPr lang="en-US" dirty="0"/>
              <a:t>Pareto front identified 29</a:t>
            </a:r>
          </a:p>
          <a:p>
            <a:r>
              <a:rPr lang="en-US" dirty="0"/>
              <a:t>Scenario 86 represents 15% of the triangle.</a:t>
            </a:r>
          </a:p>
          <a:p>
            <a:r>
              <a:rPr lang="en-US" dirty="0"/>
              <a:t>Midpoint-cell count partitioning schemes represent 51% of the triangle</a:t>
            </a:r>
          </a:p>
          <a:p>
            <a:r>
              <a:rPr lang="en-US" dirty="0"/>
              <a:t>Midpoint-cell count perform well when terms 1 and 3 are weighted more heavily, but others are more appropriate if term 2 has larger weights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81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1407-D739-7843-98B3-C0BF9AC70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E832F9-AF9D-1144-8EEF-27B10A12B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A9933A-555E-CC4D-862C-A8E7C7A82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E25011-73BB-F846-9EBE-BFAB3955D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Introduced a metric to determine the most appropriate spatial partitioning scheme to subset the output from a large-scale simulation</a:t>
            </a:r>
          </a:p>
          <a:p>
            <a:r>
              <a:rPr lang="en-US" dirty="0"/>
              <a:t>Spatial and time partitioning already exists.  Most common is uniform.</a:t>
            </a:r>
          </a:p>
          <a:p>
            <a:r>
              <a:rPr lang="en-US" dirty="0"/>
              <a:t>Allows researchers to make more informed choices.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4C34525-52B5-9E48-B0E6-527EC27E2800}"/>
              </a:ext>
            </a:extLst>
          </p:cNvPr>
          <p:cNvGrpSpPr/>
          <p:nvPr/>
        </p:nvGrpSpPr>
        <p:grpSpPr>
          <a:xfrm>
            <a:off x="1655232" y="2445968"/>
            <a:ext cx="4970930" cy="2947620"/>
            <a:chOff x="1169894" y="2462228"/>
            <a:chExt cx="3810000" cy="2654200"/>
          </a:xfrm>
        </p:grpSpPr>
        <p:pic>
          <p:nvPicPr>
            <p:cNvPr id="7" name="Picture 6" descr="shiny_results.png">
              <a:extLst>
                <a:ext uri="{FF2B5EF4-FFF2-40B4-BE49-F238E27FC236}">
                  <a16:creationId xmlns:a16="http://schemas.microsoft.com/office/drawing/2014/main" id="{C5A4B9AC-D74E-A049-BDAC-7E31D3531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9894" y="2462228"/>
              <a:ext cx="937211" cy="2654200"/>
            </a:xfrm>
            <a:prstGeom prst="rect">
              <a:avLst/>
            </a:prstGeom>
          </p:spPr>
        </p:pic>
        <p:pic>
          <p:nvPicPr>
            <p:cNvPr id="8" name="Picture 7" descr="mpas1.png">
              <a:extLst>
                <a:ext uri="{FF2B5EF4-FFF2-40B4-BE49-F238E27FC236}">
                  <a16:creationId xmlns:a16="http://schemas.microsoft.com/office/drawing/2014/main" id="{DD0E3C92-FEBF-914B-9F4E-99D8A4B62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1494" y="2462228"/>
              <a:ext cx="1676399" cy="790543"/>
            </a:xfrm>
            <a:prstGeom prst="rect">
              <a:avLst/>
            </a:prstGeom>
          </p:spPr>
        </p:pic>
        <p:pic>
          <p:nvPicPr>
            <p:cNvPr id="9" name="Picture 8" descr="maps2.png">
              <a:extLst>
                <a:ext uri="{FF2B5EF4-FFF2-40B4-BE49-F238E27FC236}">
                  <a16:creationId xmlns:a16="http://schemas.microsoft.com/office/drawing/2014/main" id="{A0DB61C2-7EBE-1641-854F-A8245CCE9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1494" y="3376628"/>
              <a:ext cx="1676400" cy="792514"/>
            </a:xfrm>
            <a:prstGeom prst="rect">
              <a:avLst/>
            </a:prstGeom>
          </p:spPr>
        </p:pic>
        <p:pic>
          <p:nvPicPr>
            <p:cNvPr id="10" name="Picture 9" descr="mpas3.png">
              <a:extLst>
                <a:ext uri="{FF2B5EF4-FFF2-40B4-BE49-F238E27FC236}">
                  <a16:creationId xmlns:a16="http://schemas.microsoft.com/office/drawing/2014/main" id="{2EA4C3C0-4D5B-7D4A-984C-BF6148D51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1494" y="4291028"/>
              <a:ext cx="1664482" cy="785695"/>
            </a:xfrm>
            <a:prstGeom prst="rect">
              <a:avLst/>
            </a:prstGeom>
          </p:spPr>
        </p:pic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B9D85D23-C397-194B-B313-86EC53C670E5}"/>
                </a:ext>
              </a:extLst>
            </p:cNvPr>
            <p:cNvSpPr/>
            <p:nvPr/>
          </p:nvSpPr>
          <p:spPr>
            <a:xfrm>
              <a:off x="2160494" y="2767028"/>
              <a:ext cx="304800" cy="1524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3C3FABC6-BBE0-874A-B826-F0A7A40850F9}"/>
                </a:ext>
              </a:extLst>
            </p:cNvPr>
            <p:cNvSpPr/>
            <p:nvPr/>
          </p:nvSpPr>
          <p:spPr>
            <a:xfrm>
              <a:off x="2160494" y="3681428"/>
              <a:ext cx="304800" cy="1524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696C82B9-9267-9E4F-8485-045704EC6886}"/>
                </a:ext>
              </a:extLst>
            </p:cNvPr>
            <p:cNvSpPr/>
            <p:nvPr/>
          </p:nvSpPr>
          <p:spPr>
            <a:xfrm>
              <a:off x="2160494" y="4519628"/>
              <a:ext cx="304800" cy="1524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B2F8DFF-6548-3C43-87CA-309AE35D5272}"/>
                </a:ext>
              </a:extLst>
            </p:cNvPr>
            <p:cNvSpPr txBox="1"/>
            <p:nvPr/>
          </p:nvSpPr>
          <p:spPr>
            <a:xfrm>
              <a:off x="4675094" y="2690828"/>
              <a:ext cx="3048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65A0412-4B90-B049-A399-3A84550A2C90}"/>
                </a:ext>
              </a:extLst>
            </p:cNvPr>
            <p:cNvSpPr txBox="1"/>
            <p:nvPr/>
          </p:nvSpPr>
          <p:spPr>
            <a:xfrm>
              <a:off x="4675094" y="4367228"/>
              <a:ext cx="3048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E486667-85A7-2C4E-8040-B3C3F9B5E66D}"/>
                </a:ext>
              </a:extLst>
            </p:cNvPr>
            <p:cNvSpPr txBox="1"/>
            <p:nvPr/>
          </p:nvSpPr>
          <p:spPr>
            <a:xfrm>
              <a:off x="4675094" y="3529028"/>
              <a:ext cx="3048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58F0CF38-AD04-6742-A094-1D730F292B09}"/>
                </a:ext>
              </a:extLst>
            </p:cNvPr>
            <p:cNvSpPr/>
            <p:nvPr/>
          </p:nvSpPr>
          <p:spPr>
            <a:xfrm>
              <a:off x="4294094" y="2767028"/>
              <a:ext cx="304800" cy="1524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B57E363F-42A0-664B-B48E-3B899D0A6D23}"/>
                </a:ext>
              </a:extLst>
            </p:cNvPr>
            <p:cNvSpPr/>
            <p:nvPr/>
          </p:nvSpPr>
          <p:spPr>
            <a:xfrm>
              <a:off x="4294094" y="3681428"/>
              <a:ext cx="304800" cy="1524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266A573D-91FD-FD48-A4B7-99F17E13F7E9}"/>
                </a:ext>
              </a:extLst>
            </p:cNvPr>
            <p:cNvSpPr/>
            <p:nvPr/>
          </p:nvSpPr>
          <p:spPr>
            <a:xfrm>
              <a:off x="4294094" y="4519628"/>
              <a:ext cx="304800" cy="1524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4528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9E22B34-D7B1-C346-9C4F-B07B4979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</a:blip>
          <a:stretch>
            <a:fillRect/>
          </a:stretch>
        </p:blipFill>
        <p:spPr>
          <a:xfrm rot="10800000">
            <a:off x="-2" y="820911"/>
            <a:ext cx="9137651" cy="45800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Computers and Simulations are faster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632A3-F47F-1040-A02F-56356D5148F3}" type="datetime1">
              <a:rPr lang="en-US" smtClean="0"/>
              <a:t>7/30/19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Los Alamos National Laboratory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951160"/>
            <a:ext cx="8229600" cy="4328440"/>
          </a:xfrm>
        </p:spPr>
        <p:txBody>
          <a:bodyPr/>
          <a:lstStyle/>
          <a:p>
            <a:r>
              <a:rPr lang="en-US" dirty="0"/>
              <a:t>Computing power has increased at a faster rate than:</a:t>
            </a:r>
          </a:p>
          <a:p>
            <a:pPr lvl="1"/>
            <a:r>
              <a:rPr lang="en-US" dirty="0"/>
              <a:t>bandwidth for storing data</a:t>
            </a:r>
          </a:p>
          <a:p>
            <a:pPr lvl="1"/>
            <a:r>
              <a:rPr lang="en-US" dirty="0"/>
              <a:t>bandwidth for accessing memory</a:t>
            </a:r>
          </a:p>
          <a:p>
            <a:r>
              <a:rPr lang="en-US" dirty="0"/>
              <a:t>Can perform large-scale, high-resolution simulations, but</a:t>
            </a:r>
          </a:p>
          <a:p>
            <a:pPr lvl="1"/>
            <a:r>
              <a:rPr lang="en-US" dirty="0"/>
              <a:t>cannot look at all the data at once</a:t>
            </a:r>
          </a:p>
          <a:p>
            <a:pPr lvl="1"/>
            <a:r>
              <a:rPr lang="en-US" dirty="0"/>
              <a:t>impossible to store everything</a:t>
            </a:r>
          </a:p>
          <a:p>
            <a:r>
              <a:rPr lang="en-US" dirty="0" err="1"/>
              <a:t>Exascale</a:t>
            </a:r>
            <a:endParaRPr lang="en-US" dirty="0"/>
          </a:p>
          <a:p>
            <a:pPr lvl="1"/>
            <a:r>
              <a:rPr lang="en-US" dirty="0"/>
              <a:t>Billion billion (10</a:t>
            </a:r>
            <a:r>
              <a:rPr lang="en-US" baseline="30000" dirty="0"/>
              <a:t>18</a:t>
            </a:r>
            <a:r>
              <a:rPr lang="en-US" dirty="0"/>
              <a:t>) calculations per second (</a:t>
            </a:r>
            <a:r>
              <a:rPr lang="en-US" dirty="0" err="1"/>
              <a:t>exaFLOP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Billion billion (10</a:t>
            </a:r>
            <a:r>
              <a:rPr lang="en-US" baseline="30000" dirty="0"/>
              <a:t>18</a:t>
            </a:r>
            <a:r>
              <a:rPr lang="en-US" dirty="0"/>
              <a:t>) bytes of storage per simulation time step</a:t>
            </a:r>
          </a:p>
          <a:p>
            <a:pPr lvl="1"/>
            <a:r>
              <a:rPr lang="en-US" dirty="0"/>
              <a:t>Increase by a factor of 100 by today’s standards</a:t>
            </a:r>
          </a:p>
          <a:p>
            <a:pPr lvl="1"/>
            <a:r>
              <a:rPr lang="en-US" dirty="0"/>
              <a:t>I/O and bandwidth expected to increase by factor of 10</a:t>
            </a:r>
          </a:p>
          <a:p>
            <a:endParaRPr lang="en-US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BA9BE532-DC9F-1641-91CF-9D9AB9CE2CE0}"/>
              </a:ext>
            </a:extLst>
          </p:cNvPr>
          <p:cNvSpPr txBox="1">
            <a:spLocks/>
          </p:cNvSpPr>
          <p:nvPr/>
        </p:nvSpPr>
        <p:spPr>
          <a:xfrm>
            <a:off x="3537043" y="5409848"/>
            <a:ext cx="4417428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Photo: https://</a:t>
            </a:r>
            <a:r>
              <a:rPr lang="en-US" dirty="0" err="1"/>
              <a:t>itpeernetwork.intel.com</a:t>
            </a:r>
            <a:r>
              <a:rPr lang="en-US" dirty="0"/>
              <a:t>/making-</a:t>
            </a:r>
            <a:r>
              <a:rPr lang="en-US" dirty="0" err="1"/>
              <a:t>exascale</a:t>
            </a:r>
            <a:r>
              <a:rPr lang="en-US" dirty="0"/>
              <a:t>-computing-reality/#gs.rllfj9</a:t>
            </a:r>
          </a:p>
        </p:txBody>
      </p:sp>
    </p:spTree>
    <p:extLst>
      <p:ext uri="{BB962C8B-B14F-4D97-AF65-F5344CB8AC3E}">
        <p14:creationId xmlns:p14="http://schemas.microsoft.com/office/powerpoint/2010/main" val="435134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67163-CC54-A040-AF4E-D533E5470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967C04-11A9-4E4B-B4DC-DF3DFA32D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D034DC-0182-6741-9FDD-A10154980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A87507-18D5-B447-8FAC-A9584CC69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Save a distribution from each partition, not just summary statistics.</a:t>
            </a:r>
          </a:p>
          <a:p>
            <a:pPr lvl="1"/>
            <a:r>
              <a:rPr lang="en-US" dirty="0"/>
              <a:t>E.g., Gaussian Mixture Models.</a:t>
            </a:r>
          </a:p>
          <a:p>
            <a:r>
              <a:rPr lang="en-US" dirty="0"/>
              <a:t>Let the metric guide the partitioning.</a:t>
            </a:r>
          </a:p>
          <a:p>
            <a:r>
              <a:rPr lang="en-US" dirty="0"/>
              <a:t>Metric also determines time step selection.</a:t>
            </a:r>
          </a:p>
          <a:p>
            <a:r>
              <a:rPr lang="en-US" dirty="0"/>
              <a:t>Factorial comparison study.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B5F0E0F-57AF-A341-B8F3-B1E50EC09D40}"/>
              </a:ext>
            </a:extLst>
          </p:cNvPr>
          <p:cNvGrpSpPr/>
          <p:nvPr/>
        </p:nvGrpSpPr>
        <p:grpSpPr>
          <a:xfrm>
            <a:off x="5100134" y="2454041"/>
            <a:ext cx="3807831" cy="2827697"/>
            <a:chOff x="2341957" y="2565891"/>
            <a:chExt cx="2824859" cy="2206079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06D01BC-F17A-CE4B-BABE-0F7384E2C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9521" y="2565891"/>
              <a:ext cx="2647295" cy="2206079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1925190-89E3-F440-A1B1-E9CD478FA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46020" y="3165214"/>
              <a:ext cx="218088" cy="219576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FBB3A2AC-7FCA-4A46-B61E-AB445A702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41957" y="4191507"/>
              <a:ext cx="218086" cy="219574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6B501708-A6CB-6F48-A66D-C9D7AA7D9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1959" y="3861657"/>
              <a:ext cx="222151" cy="219576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1C1E0796-2DA9-4F43-923F-A25A5FFDA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1957" y="3509580"/>
              <a:ext cx="222151" cy="219576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FCD99EB-6C50-C64C-9117-9200CCA2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1957" y="2811554"/>
              <a:ext cx="222151" cy="219576"/>
            </a:xfrm>
            <a:prstGeom prst="rect">
              <a:avLst/>
            </a:prstGeom>
          </p:spPr>
        </p:pic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1BF49CE-38E3-154C-A0E2-A91CEFB7DCD3}"/>
                </a:ext>
              </a:extLst>
            </p:cNvPr>
            <p:cNvCxnSpPr>
              <a:cxnSpLocks/>
            </p:cNvCxnSpPr>
            <p:nvPr/>
          </p:nvCxnSpPr>
          <p:spPr>
            <a:xfrm>
              <a:off x="3605453" y="3137983"/>
              <a:ext cx="0" cy="30480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9572C15-94E4-184C-8F3C-BFF49977F9AE}"/>
                </a:ext>
              </a:extLst>
            </p:cNvPr>
            <p:cNvCxnSpPr>
              <a:cxnSpLocks/>
            </p:cNvCxnSpPr>
            <p:nvPr/>
          </p:nvCxnSpPr>
          <p:spPr>
            <a:xfrm>
              <a:off x="4458516" y="3374017"/>
              <a:ext cx="0" cy="135563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81B42B1-29CB-0B49-9623-5514B9A6B52D}"/>
                </a:ext>
              </a:extLst>
            </p:cNvPr>
            <p:cNvCxnSpPr>
              <a:cxnSpLocks/>
            </p:cNvCxnSpPr>
            <p:nvPr/>
          </p:nvCxnSpPr>
          <p:spPr>
            <a:xfrm>
              <a:off x="3993887" y="4221670"/>
              <a:ext cx="0" cy="15240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23B88D18-65A0-E446-A3F4-C67F6E917CF4}"/>
                </a:ext>
              </a:extLst>
            </p:cNvPr>
            <p:cNvCxnSpPr/>
            <p:nvPr/>
          </p:nvCxnSpPr>
          <p:spPr>
            <a:xfrm>
              <a:off x="3330389" y="3403753"/>
              <a:ext cx="533400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CF0BF7EA-60D8-654A-BC58-E447806069DA}"/>
                </a:ext>
              </a:extLst>
            </p:cNvPr>
            <p:cNvCxnSpPr/>
            <p:nvPr/>
          </p:nvCxnSpPr>
          <p:spPr>
            <a:xfrm>
              <a:off x="4183457" y="3420481"/>
              <a:ext cx="533400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171990AE-0B84-E543-8480-54DCEA635D84}"/>
                </a:ext>
              </a:extLst>
            </p:cNvPr>
            <p:cNvCxnSpPr>
              <a:cxnSpLocks/>
            </p:cNvCxnSpPr>
            <p:nvPr/>
          </p:nvCxnSpPr>
          <p:spPr>
            <a:xfrm>
              <a:off x="3466061" y="4325587"/>
              <a:ext cx="1050072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98273E9-E7EB-4D46-A219-45F346E49F84}"/>
                </a:ext>
              </a:extLst>
            </p:cNvPr>
            <p:cNvSpPr/>
            <p:nvPr/>
          </p:nvSpPr>
          <p:spPr>
            <a:xfrm>
              <a:off x="4430640" y="3474379"/>
              <a:ext cx="5761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1799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A0189-3DAD-DE43-9E6F-03161F86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Pareto Front References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07DA1C-58BC-3749-B664-21173BD2D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2C9FEE-D76B-344B-AFBF-6AD916052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1A99BC-AD18-1847-B3B6-6484C2ECB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Anderson-Cook, C., &amp; Lu, L. (2012). Weighing Your Options. </a:t>
            </a:r>
            <a:r>
              <a:rPr lang="en-US" i="1" dirty="0"/>
              <a:t>Quality Progress</a:t>
            </a:r>
            <a:r>
              <a:rPr lang="en-US" dirty="0"/>
              <a:t>, 45 (10), 50-52.</a:t>
            </a:r>
          </a:p>
          <a:p>
            <a:r>
              <a:rPr lang="en-US" dirty="0"/>
              <a:t>Chapman, J. L., Lu, L., &amp; Anderson-Cook, C. M. (2014). Incorporating response variability and estimation uncertainty into Pareto front optimization. </a:t>
            </a:r>
            <a:r>
              <a:rPr lang="en-US" i="1" dirty="0"/>
              <a:t>Computers &amp; Industrial Engineering</a:t>
            </a:r>
            <a:r>
              <a:rPr lang="en-US" dirty="0"/>
              <a:t>,76, 253-267.</a:t>
            </a:r>
          </a:p>
          <a:p>
            <a:r>
              <a:rPr lang="en-US" dirty="0"/>
              <a:t>Lu, L., &amp; Anderson-Cook, C. M. (2012). Rethinking the Optimal Response Surface Design for a First-Order Model with Two-Factor Interactions, When Protecting against Curvature. </a:t>
            </a:r>
            <a:r>
              <a:rPr lang="en-US" i="1" dirty="0"/>
              <a:t>Quality Engineering</a:t>
            </a:r>
            <a:r>
              <a:rPr lang="en-US" dirty="0"/>
              <a:t>, 24 (3), 404-422.</a:t>
            </a:r>
          </a:p>
          <a:p>
            <a:r>
              <a:rPr lang="en-US" dirty="0"/>
              <a:t>Lu, L., Anderson-Cook, C. M., &amp; Robinson, T. J. (2011). Optimization of Designed Experiments Based on Multiple Criteria Utilizing a Pareto Frontier. </a:t>
            </a:r>
            <a:r>
              <a:rPr lang="en-US" i="1" dirty="0" err="1"/>
              <a:t>Technometrics</a:t>
            </a:r>
            <a:r>
              <a:rPr lang="en-US" dirty="0"/>
              <a:t>, 53 (4), 353-365.</a:t>
            </a:r>
          </a:p>
        </p:txBody>
      </p:sp>
    </p:spTree>
    <p:extLst>
      <p:ext uri="{BB962C8B-B14F-4D97-AF65-F5344CB8AC3E}">
        <p14:creationId xmlns:p14="http://schemas.microsoft.com/office/powerpoint/2010/main" val="37660437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8F8BA850-75FC-D145-A4BC-A1A75C499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831" y="-43553"/>
            <a:ext cx="9335661" cy="58347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1A3376-BBD5-A345-94F5-00B9C7C5EEE7}"/>
              </a:ext>
            </a:extLst>
          </p:cNvPr>
          <p:cNvSpPr txBox="1"/>
          <p:nvPr/>
        </p:nvSpPr>
        <p:spPr>
          <a:xfrm>
            <a:off x="-104102" y="4327595"/>
            <a:ext cx="51055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Contribute to cutting-edge scientific applications of national importance in a multidisciplinary, collaborative environment.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19D565-7FDD-324C-876F-D2A06E3807C0}"/>
              </a:ext>
            </a:extLst>
          </p:cNvPr>
          <p:cNvSpPr txBox="1"/>
          <p:nvPr/>
        </p:nvSpPr>
        <p:spPr>
          <a:xfrm>
            <a:off x="-67382" y="4862329"/>
            <a:ext cx="487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 innovative methods to address the challenges of real-world data.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68147F-6FDA-4140-88D8-20E1A8DCB402}"/>
              </a:ext>
            </a:extLst>
          </p:cNvPr>
          <p:cNvSpPr txBox="1"/>
          <p:nvPr/>
        </p:nvSpPr>
        <p:spPr>
          <a:xfrm>
            <a:off x="828730" y="5376743"/>
            <a:ext cx="3084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 your work having an impact!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46ED48-82DD-9D42-B6A5-C86A6B7EA0C4}"/>
              </a:ext>
            </a:extLst>
          </p:cNvPr>
          <p:cNvSpPr txBox="1"/>
          <p:nvPr/>
        </p:nvSpPr>
        <p:spPr>
          <a:xfrm>
            <a:off x="5855034" y="3969874"/>
            <a:ext cx="30693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 Colleagues, Early Career to Senior Professionals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5A3969-6CDD-4A45-B92B-DF9FB1B76608}"/>
              </a:ext>
            </a:extLst>
          </p:cNvPr>
          <p:cNvCxnSpPr>
            <a:cxnSpLocks/>
          </p:cNvCxnSpPr>
          <p:nvPr/>
        </p:nvCxnSpPr>
        <p:spPr>
          <a:xfrm>
            <a:off x="6685557" y="1703244"/>
            <a:ext cx="237542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844FBEC-C331-454B-B8B7-D5550CCFA2DF}"/>
              </a:ext>
            </a:extLst>
          </p:cNvPr>
          <p:cNvSpPr txBox="1"/>
          <p:nvPr/>
        </p:nvSpPr>
        <p:spPr>
          <a:xfrm>
            <a:off x="6894144" y="1782987"/>
            <a:ext cx="15696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ASA Fellows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2E3576-3BF3-5A41-80D3-EE8AF10CA4A2}"/>
              </a:ext>
            </a:extLst>
          </p:cNvPr>
          <p:cNvSpPr txBox="1"/>
          <p:nvPr/>
        </p:nvSpPr>
        <p:spPr>
          <a:xfrm>
            <a:off x="4845342" y="5122705"/>
            <a:ext cx="2508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More Information Visit</a:t>
            </a:r>
            <a:b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stat.lanl.gov</a:t>
            </a:r>
            <a:endParaRPr lang="en-US" sz="2000" b="1" dirty="0">
              <a:solidFill>
                <a:schemeClr val="accent4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D5B556-20A7-0742-825E-85F86B526CFA}"/>
              </a:ext>
            </a:extLst>
          </p:cNvPr>
          <p:cNvSpPr txBox="1"/>
          <p:nvPr/>
        </p:nvSpPr>
        <p:spPr>
          <a:xfrm>
            <a:off x="6550155" y="2212884"/>
            <a:ext cx="2252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Journal Editorial Board Members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45C60A-D42D-5F4C-AB57-2C247EABB299}"/>
              </a:ext>
            </a:extLst>
          </p:cNvPr>
          <p:cNvSpPr txBox="1"/>
          <p:nvPr/>
        </p:nvSpPr>
        <p:spPr>
          <a:xfrm>
            <a:off x="6368801" y="2873841"/>
            <a:ext cx="2458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Conference Founders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C61FED-53C6-934D-B892-10A5215807E0}"/>
              </a:ext>
            </a:extLst>
          </p:cNvPr>
          <p:cNvSpPr txBox="1"/>
          <p:nvPr/>
        </p:nvSpPr>
        <p:spPr>
          <a:xfrm>
            <a:off x="5457220" y="4616678"/>
            <a:ext cx="3822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 40 Articles with 100+ 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CF93194-926E-624F-86FB-7E50D0DD59F3}"/>
              </a:ext>
            </a:extLst>
          </p:cNvPr>
          <p:cNvSpPr txBox="1"/>
          <p:nvPr/>
        </p:nvSpPr>
        <p:spPr>
          <a:xfrm>
            <a:off x="7398161" y="72571"/>
            <a:ext cx="14337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</a:t>
            </a:r>
            <a:r>
              <a:rPr lang="en-US" sz="2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670489D-374D-E445-AEE0-880544C5822D}"/>
              </a:ext>
            </a:extLst>
          </p:cNvPr>
          <p:cNvSpPr txBox="1"/>
          <p:nvPr/>
        </p:nvSpPr>
        <p:spPr>
          <a:xfrm>
            <a:off x="7120475" y="366829"/>
            <a:ext cx="2030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Internationally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484A0-70BC-4942-AA8D-01220C3BE5FE}"/>
              </a:ext>
            </a:extLst>
          </p:cNvPr>
          <p:cNvSpPr txBox="1"/>
          <p:nvPr/>
        </p:nvSpPr>
        <p:spPr>
          <a:xfrm>
            <a:off x="7109582" y="653307"/>
            <a:ext cx="1932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Recognized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EDF493-13DA-F047-AD74-5353496323CB}"/>
              </a:ext>
            </a:extLst>
          </p:cNvPr>
          <p:cNvSpPr txBox="1"/>
          <p:nvPr/>
        </p:nvSpPr>
        <p:spPr>
          <a:xfrm>
            <a:off x="7188020" y="988720"/>
            <a:ext cx="1854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Statisticians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F913EC0-ADF5-4448-8CFA-F4DB26786DF6}"/>
              </a:ext>
            </a:extLst>
          </p:cNvPr>
          <p:cNvSpPr txBox="1"/>
          <p:nvPr/>
        </p:nvSpPr>
        <p:spPr>
          <a:xfrm>
            <a:off x="7089495" y="1278547"/>
            <a:ext cx="1990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Scientists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6BBDF97-2AFD-304C-AF6F-3DD6B61576CA}"/>
              </a:ext>
            </a:extLst>
          </p:cNvPr>
          <p:cNvSpPr txBox="1"/>
          <p:nvPr/>
        </p:nvSpPr>
        <p:spPr>
          <a:xfrm>
            <a:off x="6111665" y="3365425"/>
            <a:ext cx="2878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Network of International Collaborators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75633C7-5B00-CC49-9117-96DC846B4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2012" y="5026664"/>
            <a:ext cx="1361146" cy="62349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4891A11-3071-A241-9E13-9BB922B7ED97}"/>
              </a:ext>
            </a:extLst>
          </p:cNvPr>
          <p:cNvSpPr txBox="1"/>
          <p:nvPr/>
        </p:nvSpPr>
        <p:spPr>
          <a:xfrm>
            <a:off x="630649" y="664500"/>
            <a:ext cx="42821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 Alamos</a:t>
            </a:r>
          </a:p>
          <a:p>
            <a:pPr algn="ctr"/>
            <a:r>
              <a:rPr lang="en-US" sz="3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National Laboratory </a:t>
            </a:r>
          </a:p>
          <a:p>
            <a:pPr algn="ctr"/>
            <a:r>
              <a:rPr lang="en-US" sz="3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Looking for </a:t>
            </a:r>
          </a:p>
          <a:p>
            <a:pPr algn="ctr"/>
            <a:r>
              <a:rPr lang="en-US" sz="3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Excellent Statisticians</a:t>
            </a:r>
          </a:p>
        </p:txBody>
      </p:sp>
      <p:sp>
        <p:nvSpPr>
          <p:cNvPr id="34" name="Connector 33">
            <a:extLst>
              <a:ext uri="{FF2B5EF4-FFF2-40B4-BE49-F238E27FC236}">
                <a16:creationId xmlns:a16="http://schemas.microsoft.com/office/drawing/2014/main" id="{1E1CB055-33D7-E34B-B2AB-62077A623F5E}"/>
              </a:ext>
            </a:extLst>
          </p:cNvPr>
          <p:cNvSpPr/>
          <p:nvPr/>
        </p:nvSpPr>
        <p:spPr>
          <a:xfrm>
            <a:off x="6247920" y="3468113"/>
            <a:ext cx="97430" cy="102742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onnector 34">
            <a:extLst>
              <a:ext uri="{FF2B5EF4-FFF2-40B4-BE49-F238E27FC236}">
                <a16:creationId xmlns:a16="http://schemas.microsoft.com/office/drawing/2014/main" id="{94C770F9-969F-2847-AD2B-491AC1581C56}"/>
              </a:ext>
            </a:extLst>
          </p:cNvPr>
          <p:cNvSpPr/>
          <p:nvPr/>
        </p:nvSpPr>
        <p:spPr>
          <a:xfrm>
            <a:off x="6471300" y="2981094"/>
            <a:ext cx="93845" cy="102742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Connector 35">
            <a:extLst>
              <a:ext uri="{FF2B5EF4-FFF2-40B4-BE49-F238E27FC236}">
                <a16:creationId xmlns:a16="http://schemas.microsoft.com/office/drawing/2014/main" id="{7BB2C590-140A-1048-BEB3-EB222C35CDD2}"/>
              </a:ext>
            </a:extLst>
          </p:cNvPr>
          <p:cNvSpPr/>
          <p:nvPr/>
        </p:nvSpPr>
        <p:spPr>
          <a:xfrm>
            <a:off x="6526836" y="2315189"/>
            <a:ext cx="97430" cy="102742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Connector 36">
            <a:extLst>
              <a:ext uri="{FF2B5EF4-FFF2-40B4-BE49-F238E27FC236}">
                <a16:creationId xmlns:a16="http://schemas.microsoft.com/office/drawing/2014/main" id="{2DF19008-C03C-2D4A-9C99-CA1F77C3E642}"/>
              </a:ext>
            </a:extLst>
          </p:cNvPr>
          <p:cNvSpPr/>
          <p:nvPr/>
        </p:nvSpPr>
        <p:spPr>
          <a:xfrm>
            <a:off x="7006060" y="1879676"/>
            <a:ext cx="93324" cy="102742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Connector 37">
            <a:extLst>
              <a:ext uri="{FF2B5EF4-FFF2-40B4-BE49-F238E27FC236}">
                <a16:creationId xmlns:a16="http://schemas.microsoft.com/office/drawing/2014/main" id="{B6215727-33ED-7C43-B5E6-AE3ADB08F2A3}"/>
              </a:ext>
            </a:extLst>
          </p:cNvPr>
          <p:cNvSpPr/>
          <p:nvPr/>
        </p:nvSpPr>
        <p:spPr>
          <a:xfrm>
            <a:off x="5603757" y="4734584"/>
            <a:ext cx="97430" cy="102742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onnector 38">
            <a:extLst>
              <a:ext uri="{FF2B5EF4-FFF2-40B4-BE49-F238E27FC236}">
                <a16:creationId xmlns:a16="http://schemas.microsoft.com/office/drawing/2014/main" id="{A4563162-6E11-DF42-BD47-E93164BFC293}"/>
              </a:ext>
            </a:extLst>
          </p:cNvPr>
          <p:cNvSpPr/>
          <p:nvPr/>
        </p:nvSpPr>
        <p:spPr>
          <a:xfrm>
            <a:off x="5858973" y="4062906"/>
            <a:ext cx="97430" cy="102742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81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CEB85-E89B-514B-840C-3B52A80D2D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 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7E55A-2F1C-2141-BE69-9FF2026CA1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3242E-D3CF-D240-B94A-165F4F85B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E943-8D37-BB4C-9BB3-ADA3313809AF}" type="datetime1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042C8-1900-D64E-A2B2-4F663B7A0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8521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8261C-1618-3540-A02A-E550D2BBA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 Limitations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52D6AB-55CD-9446-8388-5CEA722D4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72FE2D-6F9F-C74D-B729-1FC405D5C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2425E6-F39B-FE4A-BBC3-A2B15A0B9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Cost of a partition is linear</a:t>
            </a:r>
          </a:p>
          <a:p>
            <a:r>
              <a:rPr lang="en-US" dirty="0"/>
              <a:t>Does not account for error at non-measured locations</a:t>
            </a:r>
          </a:p>
          <a:p>
            <a:r>
              <a:rPr lang="en-US" dirty="0"/>
              <a:t>All partitions contribute to the metric the same, regardless of size</a:t>
            </a:r>
          </a:p>
          <a:p>
            <a:r>
              <a:rPr lang="en-US" dirty="0"/>
              <a:t>Assumes appropriate partitioning scheme remains same for all time steps of simulation </a:t>
            </a:r>
          </a:p>
          <a:p>
            <a:r>
              <a:rPr lang="en-US" dirty="0"/>
              <a:t>Control chart idea does not allow for modifying partitions. </a:t>
            </a:r>
          </a:p>
        </p:txBody>
      </p:sp>
    </p:spTree>
    <p:extLst>
      <p:ext uri="{BB962C8B-B14F-4D97-AF65-F5344CB8AC3E}">
        <p14:creationId xmlns:p14="http://schemas.microsoft.com/office/powerpoint/2010/main" val="2769102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BE4AA-913F-A540-8DCC-5E2514F8C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Solution: In-situ analysis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C4087A-3E77-8241-94DA-F89374B2A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309041-86BC-BB4F-A48A-5FA2E71DB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EAE06D-0F0B-4540-9138-A79EF734C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Situ analysis – move some analysis or diagnostics into the simulation rather than transferring all results to storage</a:t>
            </a:r>
          </a:p>
          <a:p>
            <a:pPr lvl="1"/>
            <a:r>
              <a:rPr lang="en-US" dirty="0"/>
              <a:t>Data reduction at run time</a:t>
            </a:r>
          </a:p>
          <a:p>
            <a:pPr lvl="1"/>
            <a:r>
              <a:rPr lang="en-US" dirty="0"/>
              <a:t>Potential to save disk space and analysis time</a:t>
            </a:r>
          </a:p>
          <a:p>
            <a:pPr lvl="1"/>
            <a:r>
              <a:rPr lang="en-US" dirty="0"/>
              <a:t>If a mistake is made – then simulation needs to be re-run</a:t>
            </a:r>
          </a:p>
          <a:p>
            <a:r>
              <a:rPr lang="en-US" dirty="0"/>
              <a:t>Increases computational burden of simulation</a:t>
            </a:r>
          </a:p>
          <a:p>
            <a:pPr lvl="1"/>
            <a:r>
              <a:rPr lang="en-US" dirty="0"/>
              <a:t>Lightweight solutions</a:t>
            </a:r>
          </a:p>
          <a:p>
            <a:pPr lvl="1"/>
            <a:r>
              <a:rPr lang="en-US" dirty="0"/>
              <a:t>Quantify what was discarded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AACA66-13D0-F541-962B-2C20D093A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387" y="2857500"/>
            <a:ext cx="3156737" cy="2405358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B80C15F6-D34A-7943-97BA-D930FA2473B9}"/>
              </a:ext>
            </a:extLst>
          </p:cNvPr>
          <p:cNvSpPr txBox="1">
            <a:spLocks/>
          </p:cNvSpPr>
          <p:nvPr/>
        </p:nvSpPr>
        <p:spPr>
          <a:xfrm>
            <a:off x="3256222" y="5422828"/>
            <a:ext cx="5154627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Photo courtesy of: Ringler, T., Petersen, M., Higdon, R. L., Jacobsen, D., Jones, P. W., &amp; </a:t>
            </a:r>
            <a:r>
              <a:rPr lang="en-US" dirty="0" err="1"/>
              <a:t>Maltrud</a:t>
            </a:r>
            <a:r>
              <a:rPr lang="en-US" dirty="0"/>
              <a:t>, M. (2013). Ocean Modelling. Ocean Modelling, 69(C), 211–232. doi:10.1016/j.ocemod.2013.04.010</a:t>
            </a:r>
          </a:p>
        </p:txBody>
      </p:sp>
    </p:spTree>
    <p:extLst>
      <p:ext uri="{BB962C8B-B14F-4D97-AF65-F5344CB8AC3E}">
        <p14:creationId xmlns:p14="http://schemas.microsoft.com/office/powerpoint/2010/main" val="2695313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5DD24-3A75-C049-989E-F70820B7E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In-Situ Analysis Example: Spatial Partitioning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E15C98-4DC7-C84B-A5EE-E284BDF22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43B32-9BCB-5C45-ADC2-A6429BE2E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0AB7E7-9D50-6943-B77C-D3AD3FE5F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Save less data within a single time step</a:t>
            </a:r>
          </a:p>
          <a:p>
            <a:r>
              <a:rPr lang="en-US" dirty="0"/>
              <a:t>Partition the spatial scene and only save summary information</a:t>
            </a:r>
          </a:p>
          <a:p>
            <a:r>
              <a:rPr lang="en-US" dirty="0"/>
              <a:t>KD-tree algorithm to choosing partitions</a:t>
            </a:r>
          </a:p>
          <a:p>
            <a:pPr lvl="1"/>
            <a:r>
              <a:rPr lang="en-US" dirty="0"/>
              <a:t>Axis aligned</a:t>
            </a:r>
          </a:p>
          <a:p>
            <a:pPr lvl="1"/>
            <a:r>
              <a:rPr lang="en-US" dirty="0"/>
              <a:t>Binary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67F5A3-15FB-2D4D-BC97-9B7FCC21F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1616" y="2573268"/>
            <a:ext cx="5500768" cy="2594008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39FF0EB7-6676-E348-A5CA-74952259040A}"/>
              </a:ext>
            </a:extLst>
          </p:cNvPr>
          <p:cNvSpPr txBox="1">
            <a:spLocks/>
          </p:cNvSpPr>
          <p:nvPr/>
        </p:nvSpPr>
        <p:spPr>
          <a:xfrm>
            <a:off x="2029264" y="5422828"/>
            <a:ext cx="6381585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Photo courtesy of: </a:t>
            </a:r>
            <a:r>
              <a:rPr lang="en-US" dirty="0" err="1"/>
              <a:t>Nouanesengsy</a:t>
            </a:r>
            <a:r>
              <a:rPr lang="en-US" dirty="0"/>
              <a:t>, </a:t>
            </a:r>
            <a:r>
              <a:rPr lang="en-US" dirty="0" err="1"/>
              <a:t>Boonthanome</a:t>
            </a:r>
            <a:r>
              <a:rPr lang="en-US" dirty="0"/>
              <a:t>, et al. "ADR visualization: A generalized framework for ranking large-scale scientific data using analysis-driven refinement." Large Data Analysis and Visualization (LDAV), 2014 IEEE 4th Symposium on. IEEE, 2014.</a:t>
            </a:r>
          </a:p>
        </p:txBody>
      </p:sp>
    </p:spTree>
    <p:extLst>
      <p:ext uri="{BB962C8B-B14F-4D97-AF65-F5344CB8AC3E}">
        <p14:creationId xmlns:p14="http://schemas.microsoft.com/office/powerpoint/2010/main" val="2028469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20E9-6BC0-5940-8A34-5E27033CD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KD-tree algorithm as a gif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D4654F-A027-F243-ADA6-5D2D1D94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0778D7-652B-1F48-B3C1-D33EAA16C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D79697-CC20-A040-87DE-C713AD422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C24C0D-49AC-8448-AB1D-0383DB492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886" y="870476"/>
            <a:ext cx="4442528" cy="444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565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33CE1-4EA5-D64C-B8AD-29598A86D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Partitioning Options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094FD1-78E1-524C-8D80-ACABB20F0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8F049B-47DD-FC42-8E37-250746031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0CC7AFA-2036-E84E-B196-C460B4139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3030"/>
            <a:ext cx="4640782" cy="432844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1500" dirty="0"/>
              <a:t>What are the partitioning variables?</a:t>
            </a:r>
          </a:p>
          <a:p>
            <a:pPr>
              <a:buFont typeface="+mj-lt"/>
              <a:buAutoNum type="arabicPeriod"/>
            </a:pPr>
            <a:r>
              <a:rPr lang="en-US" sz="1500" dirty="0"/>
              <a:t>What Block to split next: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Maximum range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Maximum variance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Largest difference between mean and median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Round robin</a:t>
            </a:r>
          </a:p>
          <a:p>
            <a:pPr>
              <a:buFont typeface="+mj-lt"/>
              <a:buAutoNum type="arabicPeriod"/>
            </a:pPr>
            <a:r>
              <a:rPr lang="en-US" sz="1500" dirty="0"/>
              <a:t>Where to split block: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At middle of block length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At median of data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At mean of data</a:t>
            </a:r>
          </a:p>
          <a:p>
            <a:pPr>
              <a:buFont typeface="+mj-lt"/>
              <a:buAutoNum type="arabicPeriod"/>
            </a:pPr>
            <a:r>
              <a:rPr lang="en-US" sz="1500" dirty="0"/>
              <a:t>When to stop splitting: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When all blocks below an “acceptable” statistic (range, variance, etc.)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When allowable storage resource reached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When fixed number of blocks created</a:t>
            </a:r>
          </a:p>
          <a:p>
            <a:pPr lvl="1">
              <a:buFont typeface="+mj-lt"/>
              <a:buAutoNum type="alphaLcPeriod"/>
            </a:pPr>
            <a:r>
              <a:rPr lang="en-US" sz="1500" dirty="0"/>
              <a:t>Until maximum acceptable “error” is reached</a:t>
            </a:r>
          </a:p>
          <a:p>
            <a:endParaRPr lang="en-US" sz="15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721E3C01-D409-0149-A393-4A9B1A14BADA}"/>
              </a:ext>
            </a:extLst>
          </p:cNvPr>
          <p:cNvSpPr txBox="1">
            <a:spLocks/>
          </p:cNvSpPr>
          <p:nvPr/>
        </p:nvSpPr>
        <p:spPr>
          <a:xfrm>
            <a:off x="5097982" y="943030"/>
            <a:ext cx="4640782" cy="4328440"/>
          </a:xfrm>
          <a:prstGeom prst="rect">
            <a:avLst/>
          </a:prstGeom>
        </p:spPr>
        <p:txBody>
          <a:bodyPr/>
          <a:lstStyle>
            <a:lvl1pPr marL="1714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6075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5938" indent="-1730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173038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5663" indent="-174625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+mj-lt"/>
              <a:buAutoNum type="arabicPeriod" startAt="5"/>
            </a:pPr>
            <a:r>
              <a:rPr lang="en-US" sz="1500" dirty="0"/>
              <a:t>How to assign a value to a block:</a:t>
            </a:r>
          </a:p>
          <a:p>
            <a:pPr marL="403225" lvl="1" indent="-228600">
              <a:buFont typeface="+mj-lt"/>
              <a:buAutoNum type="alphaLcPeriod"/>
            </a:pPr>
            <a:r>
              <a:rPr lang="en-US" sz="1500" dirty="0"/>
              <a:t>Mean data value</a:t>
            </a:r>
          </a:p>
          <a:p>
            <a:pPr marL="403225" lvl="1" indent="-228600">
              <a:buFont typeface="+mj-lt"/>
              <a:buAutoNum type="alphaLcPeriod"/>
            </a:pPr>
            <a:r>
              <a:rPr lang="en-US" sz="1500" dirty="0"/>
              <a:t>Median data value</a:t>
            </a:r>
          </a:p>
          <a:p>
            <a:pPr marL="403225" lvl="1" indent="-228600">
              <a:buFont typeface="+mj-lt"/>
              <a:buAutoNum type="alphaLcPeriod"/>
            </a:pPr>
            <a:r>
              <a:rPr lang="en-US" sz="1500" dirty="0"/>
              <a:t>Midpoint data value</a:t>
            </a:r>
          </a:p>
          <a:p>
            <a:pPr marL="403225" lvl="1" indent="-228600">
              <a:buFont typeface="+mj-lt"/>
              <a:buAutoNum type="alphaLcPeriod"/>
            </a:pPr>
            <a:r>
              <a:rPr lang="en-US" sz="1500" dirty="0"/>
              <a:t>Max. and Min. of values</a:t>
            </a:r>
          </a:p>
          <a:p>
            <a:pPr marL="228600" indent="-228600">
              <a:buFont typeface="+mj-lt"/>
              <a:buAutoNum type="arabicPeriod" startAt="5"/>
            </a:pPr>
            <a:r>
              <a:rPr lang="en-US" sz="1500" dirty="0"/>
              <a:t>How to define error:</a:t>
            </a:r>
          </a:p>
          <a:p>
            <a:pPr marL="403225" lvl="1" indent="-228600">
              <a:buFont typeface="+mj-lt"/>
              <a:buAutoNum type="alphaLcPeriod"/>
            </a:pPr>
            <a:r>
              <a:rPr lang="en-US" sz="1500" dirty="0"/>
              <a:t>Mean error</a:t>
            </a:r>
          </a:p>
          <a:p>
            <a:pPr marL="403225" lvl="1" indent="-228600">
              <a:buFont typeface="+mj-lt"/>
              <a:buAutoNum type="alphaLcPeriod"/>
            </a:pPr>
            <a:r>
              <a:rPr lang="en-US" sz="1500" dirty="0"/>
              <a:t>Median error</a:t>
            </a:r>
          </a:p>
          <a:p>
            <a:pPr marL="403225" lvl="1" indent="-228600">
              <a:buFont typeface="+mj-lt"/>
              <a:buAutoNum type="alphaLcPeriod"/>
            </a:pPr>
            <a:r>
              <a:rPr lang="en-US" sz="1500" dirty="0"/>
              <a:t>Maximum error</a:t>
            </a:r>
          </a:p>
          <a:p>
            <a:pPr marL="403225" lvl="1" indent="-228600">
              <a:buFont typeface="+mj-lt"/>
              <a:buAutoNum type="alphaLcPeriod"/>
            </a:pPr>
            <a:r>
              <a:rPr lang="en-US" sz="1500" dirty="0"/>
              <a:t>Percentile of error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38D-49EB-7541-9C8F-8E3A4B69A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Partitioning Options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9F76F2-72A3-3446-AD2F-84571ACA5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EB0FBA-19A8-884E-9B0F-340C74F13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pic>
        <p:nvPicPr>
          <p:cNvPr id="6" name="Content Placeholder 4" descr="partition_picture.pdf">
            <a:extLst>
              <a:ext uri="{FF2B5EF4-FFF2-40B4-BE49-F238E27FC236}">
                <a16:creationId xmlns:a16="http://schemas.microsoft.com/office/drawing/2014/main" id="{9143FFC8-6F8B-D641-97A9-A0FAF67010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7" r="-57"/>
          <a:stretch/>
        </p:blipFill>
        <p:spPr>
          <a:xfrm>
            <a:off x="1558822" y="924317"/>
            <a:ext cx="5796838" cy="447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488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AD0AF-C097-5B41-9031-3A2C1EB4F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which is best?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82C104-D0E0-A844-B09D-D10C11C6D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B0C36-8332-4540-97DE-96AB04343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78F50D-B09B-BF4A-AB3F-19508587F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a lot of decision that need to be made in choosing a partitioning scheme.</a:t>
            </a:r>
          </a:p>
          <a:p>
            <a:r>
              <a:rPr lang="en-US" dirty="0"/>
              <a:t>Visualization?  Analysis?</a:t>
            </a:r>
          </a:p>
          <a:p>
            <a:pPr lvl="1"/>
            <a:r>
              <a:rPr lang="en-US" dirty="0"/>
              <a:t>Post-processing</a:t>
            </a:r>
          </a:p>
          <a:p>
            <a:pPr lvl="1"/>
            <a:r>
              <a:rPr lang="en-US" dirty="0"/>
              <a:t>Maybe not robust</a:t>
            </a:r>
          </a:p>
          <a:p>
            <a:r>
              <a:rPr lang="en-US" dirty="0"/>
              <a:t>Metric that incorporates competing criteria</a:t>
            </a:r>
          </a:p>
          <a:p>
            <a:pPr lvl="1"/>
            <a:r>
              <a:rPr lang="en-US" dirty="0"/>
              <a:t>Storage size versus precision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9E413D-D254-6E4D-8056-1A0077A78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3410952"/>
            <a:ext cx="9144000" cy="1998896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B45DA931-1566-7744-8D88-1DBBDE0C492D}"/>
              </a:ext>
            </a:extLst>
          </p:cNvPr>
          <p:cNvSpPr txBox="1">
            <a:spLocks/>
          </p:cNvSpPr>
          <p:nvPr/>
        </p:nvSpPr>
        <p:spPr>
          <a:xfrm>
            <a:off x="2029264" y="5422828"/>
            <a:ext cx="6381585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Photo courtesy of: Wang, Ko-</a:t>
            </a:r>
            <a:r>
              <a:rPr lang="en-US" dirty="0" err="1"/>
              <a:t>Chih</a:t>
            </a:r>
            <a:r>
              <a:rPr lang="en-US" dirty="0"/>
              <a:t>, </a:t>
            </a:r>
            <a:r>
              <a:rPr lang="en-US" dirty="0" err="1"/>
              <a:t>Kewei</a:t>
            </a:r>
            <a:r>
              <a:rPr lang="en-US" dirty="0"/>
              <a:t> Lu, Tzu-</a:t>
            </a:r>
            <a:r>
              <a:rPr lang="en-US" dirty="0" err="1"/>
              <a:t>Hsuan</a:t>
            </a:r>
            <a:r>
              <a:rPr lang="en-US" dirty="0"/>
              <a:t> Wei, Naeem Shareef, and Han-Wei Shen. "Statistical visualization and analysis of large data using a value-based spatial distribution." In </a:t>
            </a:r>
            <a:r>
              <a:rPr lang="en-US" i="1" dirty="0"/>
              <a:t>2017 IEEE </a:t>
            </a:r>
            <a:r>
              <a:rPr lang="en-US" i="1" dirty="0" err="1"/>
              <a:t>PacificVis</a:t>
            </a:r>
            <a:r>
              <a:rPr lang="en-US" i="1" dirty="0"/>
              <a:t>)</a:t>
            </a:r>
            <a:r>
              <a:rPr lang="en-US" dirty="0"/>
              <a:t> pp. 161-170. IEEE, 2017..</a:t>
            </a:r>
          </a:p>
        </p:txBody>
      </p:sp>
    </p:spTree>
    <p:extLst>
      <p:ext uri="{BB962C8B-B14F-4D97-AF65-F5344CB8AC3E}">
        <p14:creationId xmlns:p14="http://schemas.microsoft.com/office/powerpoint/2010/main" val="1563756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B4C08-AB4D-2841-81D7-FE4D930F4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Partitioning Metric (𝚺PM)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EB55F4-347E-914F-840B-3CC7DC7B1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7/30/19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DBE5DA-B974-5E4C-97D8-636BCEABF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ED5E57-8DCE-6841-B39B-E2779610E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48100"/>
            <a:ext cx="8229600" cy="1423370"/>
          </a:xfrm>
        </p:spPr>
        <p:txBody>
          <a:bodyPr/>
          <a:lstStyle/>
          <a:p>
            <a:r>
              <a:rPr lang="en-US" dirty="0"/>
              <a:t>In words: number of partitions + SSE + error of error</a:t>
            </a:r>
          </a:p>
        </p:txBody>
      </p:sp>
      <p:pic>
        <p:nvPicPr>
          <p:cNvPr id="6" name="Shape 157">
            <a:extLst>
              <a:ext uri="{FF2B5EF4-FFF2-40B4-BE49-F238E27FC236}">
                <a16:creationId xmlns:a16="http://schemas.microsoft.com/office/drawing/2014/main" id="{0F0636F2-A8BC-E944-AF56-70033C16CAC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64813" y="820911"/>
            <a:ext cx="6814374" cy="3054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4654B1-87F0-EF46-90CE-88DF40F80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017" y="1417221"/>
            <a:ext cx="9525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877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NL 1">
      <a:dk1>
        <a:srgbClr val="3C3C3B"/>
      </a:dk1>
      <a:lt1>
        <a:sysClr val="window" lastClr="FFFFFF"/>
      </a:lt1>
      <a:dk2>
        <a:srgbClr val="636463"/>
      </a:dk2>
      <a:lt2>
        <a:srgbClr val="EFEEED"/>
      </a:lt2>
      <a:accent1>
        <a:srgbClr val="130D1F"/>
      </a:accent1>
      <a:accent2>
        <a:srgbClr val="F8B617"/>
      </a:accent2>
      <a:accent3>
        <a:srgbClr val="2682CF"/>
      </a:accent3>
      <a:accent4>
        <a:srgbClr val="EA7820"/>
      </a:accent4>
      <a:accent5>
        <a:srgbClr val="F4482D"/>
      </a:accent5>
      <a:accent6>
        <a:srgbClr val="229357"/>
      </a:accent6>
      <a:hlink>
        <a:srgbClr val="385AC7"/>
      </a:hlink>
      <a:folHlink>
        <a:srgbClr val="4E13D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023FD5C-0634-4581-ACDA-33407E81E54E}" vid="{75320BDF-6E3E-47CF-9684-3FA7584F5E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6728</TotalTime>
  <Words>1678</Words>
  <Application>Microsoft Macintosh PowerPoint</Application>
  <PresentationFormat>On-screen Show (16:10)</PresentationFormat>
  <Paragraphs>305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Cambria</vt:lpstr>
      <vt:lpstr>Wingdings</vt:lpstr>
      <vt:lpstr>Office Theme</vt:lpstr>
      <vt:lpstr>Choosing the Best Partition for the Output from a Large-Scale Simulation </vt:lpstr>
      <vt:lpstr>Motivation: Computers and Simulations are faster </vt:lpstr>
      <vt:lpstr>Possible Solution: In-situ analysis</vt:lpstr>
      <vt:lpstr>In-Situ Analysis Example: Spatial Partitioning</vt:lpstr>
      <vt:lpstr>KD-tree algorithm as a gif </vt:lpstr>
      <vt:lpstr>Spatial Partitioning Options</vt:lpstr>
      <vt:lpstr>Spatial Partitioning Options</vt:lpstr>
      <vt:lpstr>How to choose which is best?</vt:lpstr>
      <vt:lpstr>Spatial Partitioning Metric (𝚺PM) </vt:lpstr>
      <vt:lpstr>How the metric is implemented</vt:lpstr>
      <vt:lpstr>Application #1: Cosmology</vt:lpstr>
      <vt:lpstr>Application #2: Ocean</vt:lpstr>
      <vt:lpstr>Application #3: Asteroid</vt:lpstr>
      <vt:lpstr>Applications Summary </vt:lpstr>
      <vt:lpstr>Comparison Study</vt:lpstr>
      <vt:lpstr>Results-Different partitioning schemes and stopping criteria</vt:lpstr>
      <vt:lpstr>Percentage each term contributes to the metric</vt:lpstr>
      <vt:lpstr>Exploration of weights: Sensitivity of Solution </vt:lpstr>
      <vt:lpstr>Conclusions</vt:lpstr>
      <vt:lpstr>Future Work </vt:lpstr>
      <vt:lpstr>Pareto Front References</vt:lpstr>
      <vt:lpstr>PowerPoint Presentation</vt:lpstr>
      <vt:lpstr>Back up</vt:lpstr>
      <vt:lpstr>Metric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LANL’s slide template!</dc:title>
  <dc:creator>Microsoft Office User</dc:creator>
  <cp:lastModifiedBy>Emily Casleton</cp:lastModifiedBy>
  <cp:revision>93</cp:revision>
  <cp:lastPrinted>2019-07-26T17:29:55Z</cp:lastPrinted>
  <dcterms:created xsi:type="dcterms:W3CDTF">2019-07-23T15:13:18Z</dcterms:created>
  <dcterms:modified xsi:type="dcterms:W3CDTF">2019-07-30T23:50:34Z</dcterms:modified>
</cp:coreProperties>
</file>

<file path=docProps/thumbnail.jpeg>
</file>